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2" r:id="rId2"/>
    <p:sldId id="293" r:id="rId3"/>
    <p:sldId id="372" r:id="rId4"/>
    <p:sldId id="345" r:id="rId5"/>
    <p:sldId id="390" r:id="rId6"/>
    <p:sldId id="402" r:id="rId7"/>
    <p:sldId id="403" r:id="rId8"/>
    <p:sldId id="404" r:id="rId9"/>
    <p:sldId id="391" r:id="rId10"/>
    <p:sldId id="405" r:id="rId11"/>
    <p:sldId id="406" r:id="rId12"/>
    <p:sldId id="410" r:id="rId13"/>
    <p:sldId id="411" r:id="rId14"/>
    <p:sldId id="309" r:id="rId15"/>
    <p:sldId id="310" r:id="rId16"/>
    <p:sldId id="311" r:id="rId17"/>
    <p:sldId id="412" r:id="rId18"/>
    <p:sldId id="342" r:id="rId19"/>
    <p:sldId id="408" r:id="rId20"/>
    <p:sldId id="313" r:id="rId21"/>
    <p:sldId id="314" r:id="rId22"/>
    <p:sldId id="318" r:id="rId23"/>
    <p:sldId id="31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Hawk" initials="U" lastIdx="10" clrIdx="0"/>
  <p:cmAuthor id="1" name="k.santosh" initials="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0081"/>
    <a:srgbClr val="005CAB"/>
    <a:srgbClr val="A0CE67"/>
    <a:srgbClr val="B5121B"/>
    <a:srgbClr val="009D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1" autoAdjust="0"/>
  </p:normalViewPr>
  <p:slideViewPr>
    <p:cSldViewPr>
      <p:cViewPr>
        <p:scale>
          <a:sx n="68" d="100"/>
          <a:sy n="68" d="100"/>
        </p:scale>
        <p:origin x="-57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8BBC72-6371-4CFC-9475-C51CDC579DEB}" type="datetimeFigureOut">
              <a:rPr lang="en-US" smtClean="0"/>
              <a:pPr/>
              <a:t>8/18/2012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62C807-8EF7-4939-BB24-8730680AA45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E53670-E24F-43A7-BD9D-1CA90B858AC2}" type="datetimeFigureOut">
              <a:rPr lang="en-US" smtClean="0"/>
              <a:pPr/>
              <a:t>8/18/2012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2AEF0-59D3-46D6-95FE-04E3416A38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F91D73-9A58-4A3B-B7D2-D434CEC062A9}" type="slidenum">
              <a:rPr lang="en-US">
                <a:ea typeface="ＭＳ Ｐゴシック" pitchFamily="84" charset="-128"/>
                <a:cs typeface="ＭＳ Ｐゴシック" pitchFamily="84" charset="-128"/>
              </a:rPr>
              <a:pPr fontAlgn="base">
                <a:spcBef>
                  <a:spcPct val="0"/>
                </a:spcBef>
                <a:spcAft>
                  <a:spcPct val="0"/>
                </a:spcAft>
                <a:defRPr/>
              </a:pPr>
              <a:t>2</a:t>
            </a:fld>
            <a:endParaRPr lang="en-US" dirty="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11</a:t>
            </a:fld>
            <a:endParaRPr lang="en-US">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12</a:t>
            </a:fld>
            <a:endParaRPr lang="en-US">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13</a:t>
            </a:fld>
            <a:endParaRPr lang="en-US">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20</a:t>
            </a:fld>
            <a:endParaRPr lang="en-US">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21</a:t>
            </a:fld>
            <a:endParaRPr lang="en-US">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22</a:t>
            </a:fld>
            <a:endParaRPr lang="en-US">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23</a:t>
            </a:fld>
            <a:endParaRPr lang="en-US">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3</a:t>
            </a:fld>
            <a:endParaRPr lang="en-US">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4</a:t>
            </a:fld>
            <a:endParaRPr lang="en-US">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5</a:t>
            </a:fld>
            <a:endParaRPr lang="en-US">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6</a:t>
            </a:fld>
            <a:endParaRPr lang="en-US">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7</a:t>
            </a:fld>
            <a:endParaRPr lang="en-US">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8</a:t>
            </a:fld>
            <a:endParaRPr lang="en-US">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9</a:t>
            </a:fld>
            <a:endParaRPr lang="en-US">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CBED-BCB4-4D88-AD5C-7098D9BDA190}" type="slidenum">
              <a:rPr lang="en-US">
                <a:ea typeface="ＭＳ Ｐゴシック" pitchFamily="84" charset="-128"/>
                <a:cs typeface="ＭＳ Ｐゴシック" pitchFamily="84" charset="-128"/>
              </a:rPr>
              <a:pPr fontAlgn="base">
                <a:spcBef>
                  <a:spcPct val="0"/>
                </a:spcBef>
                <a:spcAft>
                  <a:spcPct val="0"/>
                </a:spcAft>
                <a:defRPr/>
              </a:pPr>
              <a:t>10</a:t>
            </a:fld>
            <a:endParaRPr lang="en-US">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bwMode="auto">
          <a:xfrm>
            <a:off x="0" y="0"/>
            <a:ext cx="9144000" cy="912813"/>
          </a:xfrm>
          <a:prstGeom prst="rect">
            <a:avLst/>
          </a:prstGeom>
          <a:gradFill flip="none" rotWithShape="1">
            <a:gsLst>
              <a:gs pos="0">
                <a:schemeClr val="bg1"/>
              </a:gs>
              <a:gs pos="100000">
                <a:srgbClr val="0E3E82"/>
              </a:gs>
            </a:gsLst>
            <a:lin ang="5400000" scaled="0"/>
            <a:tileRect/>
          </a:gradFill>
          <a:ln w="9525" cap="flat" cmpd="sng" algn="ctr">
            <a:noFill/>
            <a:prstDash val="solid"/>
            <a:miter lim="800000"/>
            <a:headEnd type="none" w="med" len="med"/>
            <a:tailEnd type="none" w="med" len="med"/>
          </a:ln>
          <a:effectLst>
            <a:outerShdw blurRad="50800" dist="38100" dir="5400000" algn="t" rotWithShape="0">
              <a:prstClr val="black">
                <a:alpha val="40000"/>
              </a:prstClr>
            </a:outerShdw>
          </a:effectLst>
        </p:spPr>
        <p:txBody>
          <a:bodyPr wrap="none" anchor="b" anchorCtr="0"/>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2000" b="1" baseline="0" dirty="0" smtClean="0">
                <a:solidFill>
                  <a:schemeClr val="bg1"/>
                </a:solidFill>
                <a:effectLst>
                  <a:outerShdw dist="63500" dir="2700000">
                    <a:srgbClr val="000000"/>
                  </a:outerShdw>
                </a:effectLst>
                <a:latin typeface="Century Gothic" pitchFamily="34" charset="0"/>
                <a:ea typeface="ＭＳ Ｐゴシック" pitchFamily="84" charset="-128"/>
                <a:cs typeface="ＭＳ Ｐゴシック" pitchFamily="84" charset="-128"/>
              </a:rPr>
              <a:t>Chapter 8 Communicating with Customers</a:t>
            </a:r>
            <a:r>
              <a:rPr lang="en-US" sz="1800" b="1" baseline="0" dirty="0" smtClean="0">
                <a:solidFill>
                  <a:schemeClr val="bg1"/>
                </a:solidFill>
                <a:effectLst>
                  <a:outerShdw dist="63500" dir="2700000">
                    <a:srgbClr val="000000"/>
                  </a:outerShdw>
                </a:effectLst>
                <a:latin typeface="Century Gothic" pitchFamily="34" charset="0"/>
                <a:ea typeface="ＭＳ Ｐゴシック" pitchFamily="84" charset="-128"/>
                <a:cs typeface="ＭＳ Ｐゴシック" pitchFamily="84" charset="-128"/>
              </a:rPr>
              <a:t> - Summary</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9" name="Picture 8" descr="co08.jpg"/>
          <p:cNvPicPr>
            <a:picLocks noChangeAspect="1"/>
          </p:cNvPicPr>
          <p:nvPr userDrawn="1"/>
        </p:nvPicPr>
        <p:blipFill>
          <a:blip r:embed="rId2" cstate="print"/>
          <a:stretch>
            <a:fillRect/>
          </a:stretch>
        </p:blipFill>
        <p:spPr>
          <a:xfrm>
            <a:off x="0" y="1447800"/>
            <a:ext cx="3200400" cy="2859024"/>
          </a:xfrm>
          <a:prstGeom prst="rect">
            <a:avLst/>
          </a:prstGeom>
        </p:spPr>
      </p:pic>
      <p:sp>
        <p:nvSpPr>
          <p:cNvPr id="10" name="TextBox 9"/>
          <p:cNvSpPr txBox="1"/>
          <p:nvPr userDrawn="1"/>
        </p:nvSpPr>
        <p:spPr>
          <a:xfrm>
            <a:off x="4572000" y="5545138"/>
            <a:ext cx="4202113" cy="861774"/>
          </a:xfrm>
          <a:prstGeom prst="rect">
            <a:avLst/>
          </a:prstGeom>
          <a:noFill/>
        </p:spPr>
        <p:txBody>
          <a:bodyPr>
            <a:spAutoFit/>
          </a:bodyPr>
          <a:lstStyle/>
          <a:p>
            <a:pPr>
              <a:defRPr/>
            </a:pPr>
            <a:r>
              <a:rPr lang="en-US" sz="2500" dirty="0" smtClean="0">
                <a:solidFill>
                  <a:schemeClr val="tx1">
                    <a:lumMod val="50000"/>
                    <a:lumOff val="50000"/>
                  </a:schemeClr>
                </a:solidFill>
                <a:ea typeface="ＭＳ Ｐゴシック" pitchFamily="84" charset="-128"/>
                <a:cs typeface="ＭＳ Ｐゴシック" pitchFamily="84" charset="-128"/>
              </a:rPr>
              <a:t>Principles of Food and Beverage Management</a:t>
            </a:r>
            <a:endParaRPr lang="en-US" sz="2500" kern="1200" dirty="0" smtClean="0">
              <a:solidFill>
                <a:schemeClr val="tx1">
                  <a:lumMod val="50000"/>
                  <a:lumOff val="50000"/>
                </a:schemeClr>
              </a:solidFill>
              <a:latin typeface="Arial" charset="0"/>
              <a:ea typeface="ＭＳ Ｐゴシック" pitchFamily="84" charset="-128"/>
              <a:cs typeface="ＭＳ Ｐゴシック" pitchFamily="84" charset="-128"/>
            </a:endParaRPr>
          </a:p>
        </p:txBody>
      </p:sp>
      <p:pic>
        <p:nvPicPr>
          <p:cNvPr id="11" name="Picture 14" descr="Pearson_logo_bar_purple.eps"/>
          <p:cNvPicPr>
            <a:picLocks noChangeAspect="1"/>
          </p:cNvPicPr>
          <p:nvPr userDrawn="1"/>
        </p:nvPicPr>
        <p:blipFill>
          <a:blip r:embed="rId3" cstate="print"/>
          <a:srcRect/>
          <a:stretch>
            <a:fillRect/>
          </a:stretch>
        </p:blipFill>
        <p:spPr bwMode="auto">
          <a:xfrm>
            <a:off x="0" y="6518275"/>
            <a:ext cx="9144000" cy="339725"/>
          </a:xfrm>
          <a:prstGeom prst="rect">
            <a:avLst/>
          </a:prstGeom>
          <a:solidFill>
            <a:srgbClr val="B5121B"/>
          </a:solidFill>
          <a:ln w="9525">
            <a:noFill/>
            <a:miter lim="800000"/>
            <a:headEnd/>
            <a:tailEnd/>
          </a:ln>
        </p:spPr>
      </p:pic>
      <p:pic>
        <p:nvPicPr>
          <p:cNvPr id="18" name="Picture 17" descr="NRA_Logo_4c.eps"/>
          <p:cNvPicPr>
            <a:picLocks noChangeAspect="1"/>
          </p:cNvPicPr>
          <p:nvPr userDrawn="1"/>
        </p:nvPicPr>
        <p:blipFill>
          <a:blip r:embed="rId4" cstate="print"/>
          <a:stretch>
            <a:fillRect/>
          </a:stretch>
        </p:blipFill>
        <p:spPr>
          <a:xfrm>
            <a:off x="533400" y="5486400"/>
            <a:ext cx="1479550" cy="798269"/>
          </a:xfrm>
          <a:prstGeom prst="rect">
            <a:avLst/>
          </a:prstGeom>
        </p:spPr>
      </p:pic>
      <p:pic>
        <p:nvPicPr>
          <p:cNvPr id="8" name="Picture 7" descr="MFP logo_4C.eps"/>
          <p:cNvPicPr>
            <a:picLocks noChangeAspect="1"/>
          </p:cNvPicPr>
          <p:nvPr userDrawn="1"/>
        </p:nvPicPr>
        <p:blipFill>
          <a:blip r:embed="rId5" cstate="print"/>
          <a:stretch>
            <a:fillRect/>
          </a:stretch>
        </p:blipFill>
        <p:spPr>
          <a:xfrm>
            <a:off x="533400" y="457200"/>
            <a:ext cx="3221264" cy="67310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9" name="Picture 4" descr="C:\Projects\current\10-2004 Pearson\working\stripe2.png"/>
          <p:cNvPicPr>
            <a:picLocks noChangeAspect="1" noChangeArrowheads="1"/>
          </p:cNvPicPr>
          <p:nvPr userDrawn="1"/>
        </p:nvPicPr>
        <p:blipFill>
          <a:blip r:embed="rId2" cstate="print"/>
          <a:srcRect/>
          <a:stretch>
            <a:fillRect/>
          </a:stretch>
        </p:blipFill>
        <p:spPr bwMode="auto">
          <a:xfrm>
            <a:off x="252135" y="1524000"/>
            <a:ext cx="8587065" cy="4905828"/>
          </a:xfrm>
          <a:prstGeom prst="rect">
            <a:avLst/>
          </a:prstGeom>
          <a:noFill/>
          <a:effectLst>
            <a:outerShdw blurRad="50800" dist="38100" dir="16200000" rotWithShape="0">
              <a:prstClr val="black">
                <a:alpha val="40000"/>
              </a:prstClr>
            </a:outerShdw>
          </a:effectLst>
        </p:spPr>
      </p:pic>
      <p:pic>
        <p:nvPicPr>
          <p:cNvPr id="7" name="Picture 9" descr="Pearson_logo_bar_purple.eps"/>
          <p:cNvPicPr>
            <a:picLocks noChangeAspect="1"/>
          </p:cNvPicPr>
          <p:nvPr userDrawn="1"/>
        </p:nvPicPr>
        <p:blipFill>
          <a:blip r:embed="rId3" cstate="print"/>
          <a:srcRect/>
          <a:stretch>
            <a:fillRect/>
          </a:stretch>
        </p:blipFill>
        <p:spPr bwMode="auto">
          <a:xfrm>
            <a:off x="0" y="6518275"/>
            <a:ext cx="9144000" cy="339725"/>
          </a:xfrm>
          <a:prstGeom prst="rect">
            <a:avLst/>
          </a:prstGeom>
          <a:noFill/>
          <a:ln w="9525">
            <a:noFill/>
            <a:miter lim="800000"/>
            <a:headEnd/>
            <a:tailEnd/>
          </a:ln>
        </p:spPr>
      </p:pic>
      <p:sp>
        <p:nvSpPr>
          <p:cNvPr id="8" name="Text Placeholder 30"/>
          <p:cNvSpPr>
            <a:spLocks noGrp="1"/>
          </p:cNvSpPr>
          <p:nvPr userDrawn="1">
            <p:ph type="body" sz="quarter" idx="10" hasCustomPrompt="1"/>
          </p:nvPr>
        </p:nvSpPr>
        <p:spPr>
          <a:xfrm>
            <a:off x="457200" y="381000"/>
            <a:ext cx="8534400" cy="914400"/>
          </a:xfrm>
          <a:prstGeom prst="rect">
            <a:avLst/>
          </a:prstGeom>
        </p:spPr>
        <p:txBody>
          <a:bodyPr vert="horz" wrap="none" rtlCol="0" anchor="ctr">
            <a:normAutofit/>
          </a:bodyPr>
          <a:lstStyle>
            <a:lvl1pPr algn="l" eaLnBrk="1" fontAlgn="auto" hangingPunct="1">
              <a:spcAft>
                <a:spcPts val="0"/>
              </a:spcAft>
              <a:buFont typeface="Arial" pitchFamily="34" charset="0"/>
              <a:buNone/>
              <a:defRPr sz="3200">
                <a:solidFill>
                  <a:srgbClr val="1F497D"/>
                </a:solidFill>
                <a:latin typeface="Century Gothic"/>
                <a:cs typeface="Century Gothic"/>
              </a:defRPr>
            </a:lvl1pPr>
            <a:lvl2pPr algn="l">
              <a:buFontTx/>
              <a:buNone/>
              <a:defRPr sz="1600" i="1" spc="0">
                <a:solidFill>
                  <a:srgbClr val="3E0081"/>
                </a:solidFill>
              </a:defRPr>
            </a:lvl2pPr>
          </a:lstStyle>
          <a:p>
            <a:pPr eaLnBrk="1" fontAlgn="auto" hangingPunct="1">
              <a:spcAft>
                <a:spcPts val="0"/>
              </a:spcAft>
              <a:buFont typeface="Arial" pitchFamily="34" charset="0"/>
              <a:buNone/>
              <a:defRPr/>
            </a:pPr>
            <a:r>
              <a:rPr lang="en-US" dirty="0" smtClean="0">
                <a:solidFill>
                  <a:srgbClr val="1F497D"/>
                </a:solidFill>
                <a:latin typeface="Century Gothic"/>
                <a:cs typeface="Century Gothic"/>
              </a:rPr>
              <a:t>Learning Objectives</a:t>
            </a:r>
          </a:p>
          <a:p>
            <a:pPr>
              <a:buNone/>
              <a:defRPr/>
            </a:pPr>
            <a:r>
              <a:rPr lang="en-US" sz="1600" b="1" i="1" dirty="0" smtClean="0">
                <a:solidFill>
                  <a:srgbClr val="3E0081"/>
                </a:solidFill>
                <a:latin typeface="Century Gothic"/>
                <a:cs typeface="Century Gothic"/>
              </a:rPr>
              <a:t>After completing this chapter, you should be able to:</a:t>
            </a:r>
            <a:endParaRPr lang="en-US" sz="1600" b="1" i="1" dirty="0">
              <a:solidFill>
                <a:srgbClr val="3E0081"/>
              </a:solidFill>
              <a:latin typeface="Century Gothic"/>
              <a:cs typeface="Century Gothic"/>
            </a:endParaRPr>
          </a:p>
        </p:txBody>
      </p:sp>
      <p:pic>
        <p:nvPicPr>
          <p:cNvPr id="13" name="Picture 12" descr="NRA_Logo_4c.eps"/>
          <p:cNvPicPr>
            <a:picLocks noChangeAspect="1"/>
          </p:cNvPicPr>
          <p:nvPr userDrawn="1"/>
        </p:nvPicPr>
        <p:blipFill>
          <a:blip r:embed="rId4" cstate="print"/>
          <a:stretch>
            <a:fillRect/>
          </a:stretch>
        </p:blipFill>
        <p:spPr>
          <a:xfrm>
            <a:off x="533400" y="5638800"/>
            <a:ext cx="1294634" cy="6985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5" name="Rectangle 4"/>
          <p:cNvSpPr/>
          <p:nvPr userDrawn="1"/>
        </p:nvSpPr>
        <p:spPr bwMode="auto">
          <a:xfrm>
            <a:off x="0" y="0"/>
            <a:ext cx="9144000" cy="912813"/>
          </a:xfrm>
          <a:prstGeom prst="rect">
            <a:avLst/>
          </a:prstGeom>
          <a:gradFill flip="none" rotWithShape="1">
            <a:gsLst>
              <a:gs pos="0">
                <a:schemeClr val="bg1"/>
              </a:gs>
              <a:gs pos="100000">
                <a:srgbClr val="0E3E82"/>
              </a:gs>
            </a:gsLst>
            <a:lin ang="5400000" scaled="0"/>
            <a:tileRect/>
          </a:gradFill>
          <a:ln w="9525" cap="flat" cmpd="sng" algn="ctr">
            <a:noFill/>
            <a:prstDash val="solid"/>
            <a:miter lim="800000"/>
            <a:headEnd type="none" w="med" len="med"/>
            <a:tailEnd type="none" w="med" len="med"/>
          </a:ln>
          <a:effectLst>
            <a:outerShdw blurRad="50800" dist="38100" dir="5400000" algn="t" rotWithShape="0">
              <a:prstClr val="black">
                <a:alpha val="40000"/>
              </a:prstClr>
            </a:outerShdw>
          </a:effectLst>
        </p:spPr>
        <p:txBody>
          <a:bodyPr wrap="none" anchor="b" anchorCtr="0"/>
          <a:lstStyle/>
          <a:p>
            <a:pPr marL="457200" marR="0" lvl="1" indent="0" algn="l" defTabSz="914400" rtl="0" eaLnBrk="1" fontAlgn="auto" latinLnBrk="0" hangingPunct="1">
              <a:lnSpc>
                <a:spcPct val="90000"/>
              </a:lnSpc>
              <a:spcBef>
                <a:spcPts val="0"/>
              </a:spcBef>
              <a:spcAft>
                <a:spcPts val="0"/>
              </a:spcAft>
              <a:buClrTx/>
              <a:buSzTx/>
              <a:buFontTx/>
              <a:buNone/>
              <a:tabLst/>
              <a:defRPr/>
            </a:pPr>
            <a:r>
              <a:rPr lang="en-US" sz="2000" b="1" baseline="0" dirty="0" smtClean="0">
                <a:solidFill>
                  <a:schemeClr val="bg1"/>
                </a:solidFill>
                <a:effectLst>
                  <a:outerShdw dist="63500" dir="2700000">
                    <a:srgbClr val="000000"/>
                  </a:outerShdw>
                </a:effectLst>
                <a:latin typeface="Century Gothic" pitchFamily="34" charset="0"/>
                <a:ea typeface="ＭＳ Ｐゴシック" pitchFamily="84" charset="-128"/>
                <a:cs typeface="ＭＳ Ｐゴシック" pitchFamily="84" charset="-128"/>
              </a:rPr>
              <a:t>Chapter 8 Communicating with Customers</a:t>
            </a:r>
            <a:r>
              <a:rPr lang="en-US" sz="1800" b="1" baseline="0" dirty="0" smtClean="0">
                <a:solidFill>
                  <a:schemeClr val="bg1"/>
                </a:solidFill>
                <a:effectLst>
                  <a:outerShdw dist="63500" dir="2700000">
                    <a:srgbClr val="000000"/>
                  </a:outerShdw>
                </a:effectLst>
                <a:latin typeface="Century Gothic" pitchFamily="34" charset="0"/>
                <a:ea typeface="ＭＳ Ｐゴシック" pitchFamily="84" charset="-128"/>
                <a:cs typeface="ＭＳ Ｐゴシック" pitchFamily="84" charset="-128"/>
              </a:rPr>
              <a:t> </a:t>
            </a:r>
            <a:endParaRPr lang="en-US" sz="1100" b="1" baseline="0" dirty="0" smtClean="0">
              <a:solidFill>
                <a:schemeClr val="bg1"/>
              </a:solidFill>
              <a:effectLst>
                <a:outerShdw dist="63500" dir="2700000">
                  <a:srgbClr val="000000"/>
                </a:outerShdw>
              </a:effectLst>
              <a:latin typeface="Century Gothic" pitchFamily="34" charset="0"/>
              <a:ea typeface="ＭＳ Ｐゴシック" pitchFamily="84" charset="-128"/>
              <a:cs typeface="ＭＳ Ｐゴシック" pitchFamily="84" charset="-128"/>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67" r:id="rId2"/>
    <p:sldLayoutId id="2147483668" r:id="rId3"/>
    <p:sldLayoutId id="2147483669" r:id="rId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p:cNvSpPr>
            <a:spLocks noGrp="1"/>
          </p:cNvSpPr>
          <p:nvPr>
            <p:ph type="body" sz="quarter" idx="4294967295"/>
          </p:nvPr>
        </p:nvSpPr>
        <p:spPr>
          <a:xfrm>
            <a:off x="4572000" y="1752600"/>
            <a:ext cx="4343400" cy="1066800"/>
          </a:xfrm>
          <a:prstGeom prst="rect">
            <a:avLst/>
          </a:prstGeom>
        </p:spPr>
        <p:txBody>
          <a:bodyPr>
            <a:noAutofit/>
          </a:bodyPr>
          <a:lstStyle/>
          <a:p>
            <a:pPr marL="0" indent="0">
              <a:buNone/>
            </a:pPr>
            <a:r>
              <a:rPr lang="en-US" sz="3300" dirty="0" smtClean="0">
                <a:solidFill>
                  <a:srgbClr val="0E3E82"/>
                </a:solidFill>
                <a:latin typeface="Century Gothic" pitchFamily="34" charset="0"/>
                <a:ea typeface="ＭＳ Ｐゴシック" pitchFamily="34" charset="-128"/>
              </a:rPr>
              <a:t>Communicating with Customers</a:t>
            </a:r>
            <a:endParaRPr sz="3300" dirty="0">
              <a:solidFill>
                <a:srgbClr val="0E3E82"/>
              </a:solidFill>
              <a:latin typeface="Century Gothic" pitchFamily="34" charset="0"/>
              <a:ea typeface="ＭＳ Ｐゴシック" pitchFamily="34" charset="-128"/>
            </a:endParaRPr>
          </a:p>
        </p:txBody>
      </p:sp>
      <p:sp>
        <p:nvSpPr>
          <p:cNvPr id="22531" name="Text Placeholder 28"/>
          <p:cNvSpPr>
            <a:spLocks noGrp="1"/>
          </p:cNvSpPr>
          <p:nvPr>
            <p:ph type="body" sz="quarter" idx="4294967295"/>
          </p:nvPr>
        </p:nvSpPr>
        <p:spPr>
          <a:xfrm>
            <a:off x="4572000" y="1447800"/>
            <a:ext cx="4202113" cy="457200"/>
          </a:xfrm>
          <a:prstGeom prst="rect">
            <a:avLst/>
          </a:prstGeom>
        </p:spPr>
        <p:txBody>
          <a:bodyPr>
            <a:normAutofit/>
          </a:bodyPr>
          <a:lstStyle/>
          <a:p>
            <a:pPr>
              <a:buNone/>
            </a:pPr>
            <a:r>
              <a:rPr lang="en-US" sz="1800" dirty="0" smtClean="0">
                <a:solidFill>
                  <a:srgbClr val="1F497D"/>
                </a:solidFill>
                <a:latin typeface="Century Gothic"/>
                <a:cs typeface="Century Gothic"/>
              </a:rPr>
              <a:t>Chapter 8</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43000"/>
            <a:ext cx="5176417" cy="430887"/>
          </a:xfrm>
          <a:prstGeom prst="rect">
            <a:avLst/>
          </a:prstGeom>
          <a:noFill/>
        </p:spPr>
        <p:txBody>
          <a:bodyPr wrap="none" rtlCol="0">
            <a:spAutoFit/>
          </a:bodyPr>
          <a:lstStyle/>
          <a:p>
            <a:r>
              <a:rPr lang="en-US" sz="2200" b="1" dirty="0" smtClean="0">
                <a:solidFill>
                  <a:srgbClr val="009DDC"/>
                </a:solidFill>
                <a:latin typeface="Century Gothic" pitchFamily="34" charset="0"/>
                <a:ea typeface="ＭＳ Ｐゴシック" pitchFamily="34" charset="-128"/>
              </a:rPr>
              <a:t>Determining the Level of Intoxication</a:t>
            </a:r>
          </a:p>
        </p:txBody>
      </p:sp>
      <p:pic>
        <p:nvPicPr>
          <p:cNvPr id="5" name="Picture 4" descr="ex 08-09.jpg"/>
          <p:cNvPicPr>
            <a:picLocks noChangeAspect="1"/>
          </p:cNvPicPr>
          <p:nvPr/>
        </p:nvPicPr>
        <p:blipFill>
          <a:blip r:embed="rId3" cstate="print"/>
          <a:stretch>
            <a:fillRect/>
          </a:stretch>
        </p:blipFill>
        <p:spPr>
          <a:xfrm>
            <a:off x="2284475" y="2520696"/>
            <a:ext cx="6398297" cy="403250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 08-10.jpg"/>
          <p:cNvPicPr>
            <a:picLocks noChangeAspect="1"/>
          </p:cNvPicPr>
          <p:nvPr/>
        </p:nvPicPr>
        <p:blipFill>
          <a:blip r:embed="rId3" cstate="print"/>
          <a:stretch>
            <a:fillRect/>
          </a:stretch>
        </p:blipFill>
        <p:spPr>
          <a:xfrm>
            <a:off x="948678" y="1676400"/>
            <a:ext cx="7246644" cy="4572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 08-11.jpg"/>
          <p:cNvPicPr>
            <a:picLocks noChangeAspect="1"/>
          </p:cNvPicPr>
          <p:nvPr/>
        </p:nvPicPr>
        <p:blipFill>
          <a:blip r:embed="rId3" cstate="print"/>
          <a:stretch>
            <a:fillRect/>
          </a:stretch>
        </p:blipFill>
        <p:spPr>
          <a:xfrm>
            <a:off x="948677" y="1673352"/>
            <a:ext cx="7246646" cy="457200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x 08-13.jpg"/>
          <p:cNvPicPr>
            <a:picLocks noChangeAspect="1"/>
          </p:cNvPicPr>
          <p:nvPr/>
        </p:nvPicPr>
        <p:blipFill>
          <a:blip r:embed="rId3" cstate="print"/>
          <a:stretch>
            <a:fillRect/>
          </a:stretch>
        </p:blipFill>
        <p:spPr>
          <a:xfrm>
            <a:off x="4953001" y="2939969"/>
            <a:ext cx="3886200" cy="3689431"/>
          </a:xfrm>
          <a:prstGeom prst="rect">
            <a:avLst/>
          </a:prstGeom>
        </p:spPr>
      </p:pic>
      <p:sp>
        <p:nvSpPr>
          <p:cNvPr id="10" name="TextBox 9"/>
          <p:cNvSpPr txBox="1"/>
          <p:nvPr/>
        </p:nvSpPr>
        <p:spPr>
          <a:xfrm>
            <a:off x="457200" y="1143000"/>
            <a:ext cx="2666114" cy="400110"/>
          </a:xfrm>
          <a:prstGeom prst="rect">
            <a:avLst/>
          </a:prstGeom>
          <a:noFill/>
        </p:spPr>
        <p:txBody>
          <a:bodyPr wrap="none" rtlCol="0">
            <a:spAutoFit/>
          </a:bodyPr>
          <a:lstStyle/>
          <a:p>
            <a:pPr>
              <a:buNone/>
            </a:pPr>
            <a:r>
              <a:rPr lang="en-US" sz="2000" dirty="0" smtClean="0">
                <a:solidFill>
                  <a:srgbClr val="3E0081"/>
                </a:solidFill>
                <a:latin typeface="Century Gothic" pitchFamily="34" charset="0"/>
                <a:ea typeface="ＭＳ Ｐゴシック" pitchFamily="34" charset="-128"/>
              </a:rPr>
              <a:t>Signs of Intoxication</a:t>
            </a:r>
          </a:p>
        </p:txBody>
      </p:sp>
      <p:sp>
        <p:nvSpPr>
          <p:cNvPr id="12" name="TextBox 11"/>
          <p:cNvSpPr txBox="1"/>
          <p:nvPr/>
        </p:nvSpPr>
        <p:spPr>
          <a:xfrm>
            <a:off x="457200" y="1806924"/>
            <a:ext cx="3034805" cy="400110"/>
          </a:xfrm>
          <a:prstGeom prst="rect">
            <a:avLst/>
          </a:prstGeom>
          <a:noFill/>
        </p:spPr>
        <p:txBody>
          <a:bodyPr wrap="none" rtlCol="0">
            <a:spAutoFit/>
          </a:bodyPr>
          <a:lstStyle/>
          <a:p>
            <a:pPr>
              <a:buNone/>
            </a:pPr>
            <a:r>
              <a:rPr lang="pt-BR" sz="2000" dirty="0" smtClean="0">
                <a:solidFill>
                  <a:srgbClr val="3E0081"/>
                </a:solidFill>
                <a:latin typeface="Century Gothic" pitchFamily="34" charset="0"/>
                <a:ea typeface="ＭＳ Ｐゴシック" pitchFamily="34" charset="-128"/>
              </a:rPr>
              <a:t>Preventing Intoxication</a:t>
            </a:r>
            <a:endParaRPr lang="en-US" sz="2000" dirty="0" smtClean="0">
              <a:solidFill>
                <a:srgbClr val="3E0081"/>
              </a:solidFill>
              <a:latin typeface="Century Gothic" pitchFamily="34" charset="0"/>
              <a:ea typeface="ＭＳ Ｐゴシック" pitchFamily="34" charset="-128"/>
            </a:endParaRPr>
          </a:p>
        </p:txBody>
      </p:sp>
      <p:sp>
        <p:nvSpPr>
          <p:cNvPr id="14" name="TextBox 13"/>
          <p:cNvSpPr txBox="1"/>
          <p:nvPr/>
        </p:nvSpPr>
        <p:spPr>
          <a:xfrm>
            <a:off x="457200" y="2470848"/>
            <a:ext cx="4673074" cy="400110"/>
          </a:xfrm>
          <a:prstGeom prst="rect">
            <a:avLst/>
          </a:prstGeom>
          <a:noFill/>
        </p:spPr>
        <p:txBody>
          <a:bodyPr wrap="none" rtlCol="0">
            <a:spAutoFit/>
          </a:bodyPr>
          <a:lstStyle/>
          <a:p>
            <a:pPr>
              <a:buNone/>
            </a:pPr>
            <a:r>
              <a:rPr lang="en-US" sz="2000" dirty="0" smtClean="0">
                <a:solidFill>
                  <a:srgbClr val="3E0081"/>
                </a:solidFill>
                <a:latin typeface="Century Gothic" pitchFamily="34" charset="0"/>
                <a:ea typeface="ＭＳ Ｐゴシック" pitchFamily="34" charset="-128"/>
              </a:rPr>
              <a:t>Checking Customers’ Identification</a:t>
            </a:r>
          </a:p>
        </p:txBody>
      </p:sp>
      <p:sp>
        <p:nvSpPr>
          <p:cNvPr id="16" name="TextBox 15"/>
          <p:cNvSpPr txBox="1"/>
          <p:nvPr/>
        </p:nvSpPr>
        <p:spPr>
          <a:xfrm>
            <a:off x="457200" y="3134772"/>
            <a:ext cx="4158511" cy="400110"/>
          </a:xfrm>
          <a:prstGeom prst="rect">
            <a:avLst/>
          </a:prstGeom>
          <a:noFill/>
        </p:spPr>
        <p:txBody>
          <a:bodyPr wrap="none" rtlCol="0">
            <a:spAutoFit/>
          </a:bodyPr>
          <a:lstStyle/>
          <a:p>
            <a:pPr>
              <a:buNone/>
            </a:pPr>
            <a:r>
              <a:rPr lang="pt-BR" sz="2000" dirty="0" smtClean="0">
                <a:solidFill>
                  <a:srgbClr val="3E0081"/>
                </a:solidFill>
                <a:latin typeface="Century Gothic" pitchFamily="34" charset="0"/>
                <a:ea typeface="ＭＳ Ｐゴシック" pitchFamily="34" charset="-128"/>
              </a:rPr>
              <a:t>Handling Intoxicated Customers</a:t>
            </a:r>
            <a:endParaRPr lang="en-US" sz="2000" dirty="0" smtClean="0">
              <a:solidFill>
                <a:srgbClr val="3E0081"/>
              </a:solidFill>
              <a:latin typeface="Century Gothic" pitchFamily="34" charset="0"/>
              <a:ea typeface="ＭＳ Ｐゴシック" pitchFamily="34" charset="-128"/>
            </a:endParaRPr>
          </a:p>
        </p:txBody>
      </p:sp>
      <p:sp>
        <p:nvSpPr>
          <p:cNvPr id="18" name="TextBox 17"/>
          <p:cNvSpPr txBox="1"/>
          <p:nvPr/>
        </p:nvSpPr>
        <p:spPr>
          <a:xfrm>
            <a:off x="457200" y="3798696"/>
            <a:ext cx="2552302" cy="400110"/>
          </a:xfrm>
          <a:prstGeom prst="rect">
            <a:avLst/>
          </a:prstGeom>
          <a:noFill/>
        </p:spPr>
        <p:txBody>
          <a:bodyPr wrap="none" rtlCol="0">
            <a:spAutoFit/>
          </a:bodyPr>
          <a:lstStyle/>
          <a:p>
            <a:pPr>
              <a:buNone/>
            </a:pPr>
            <a:r>
              <a:rPr lang="pt-BR" sz="2000" dirty="0" smtClean="0">
                <a:solidFill>
                  <a:srgbClr val="3E0081"/>
                </a:solidFill>
                <a:latin typeface="Century Gothic" pitchFamily="34" charset="0"/>
                <a:ea typeface="ＭＳ Ｐゴシック" pitchFamily="34" charset="-128"/>
              </a:rPr>
              <a:t>Follow-Up Activities</a:t>
            </a:r>
            <a:endParaRPr lang="en-US" sz="2000" dirty="0" smtClean="0">
              <a:solidFill>
                <a:srgbClr val="3E0081"/>
              </a:solidFill>
              <a:latin typeface="Century Gothic" pitchFamily="34" charset="0"/>
              <a:ea typeface="ＭＳ Ｐゴシック" pitchFamily="34" charset="-128"/>
            </a:endParaRPr>
          </a:p>
        </p:txBody>
      </p:sp>
      <p:sp>
        <p:nvSpPr>
          <p:cNvPr id="20" name="TextBox 19"/>
          <p:cNvSpPr txBox="1"/>
          <p:nvPr/>
        </p:nvSpPr>
        <p:spPr>
          <a:xfrm>
            <a:off x="457200" y="4462622"/>
            <a:ext cx="2300630" cy="400110"/>
          </a:xfrm>
          <a:prstGeom prst="rect">
            <a:avLst/>
          </a:prstGeom>
          <a:noFill/>
        </p:spPr>
        <p:txBody>
          <a:bodyPr wrap="none" rtlCol="0">
            <a:spAutoFit/>
          </a:bodyPr>
          <a:lstStyle/>
          <a:p>
            <a:pPr>
              <a:buNone/>
            </a:pPr>
            <a:r>
              <a:rPr lang="en-US" sz="2000" dirty="0" smtClean="0">
                <a:solidFill>
                  <a:srgbClr val="3E0081"/>
                </a:solidFill>
                <a:latin typeface="Century Gothic" pitchFamily="34" charset="0"/>
                <a:ea typeface="ＭＳ Ｐゴシック" pitchFamily="34" charset="-128"/>
              </a:rPr>
              <a:t>Training Is Critical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p:cNvSpPr>
            <a:spLocks noGrp="1"/>
          </p:cNvSpPr>
          <p:nvPr>
            <p:ph idx="4294967295"/>
          </p:nvPr>
        </p:nvSpPr>
        <p:spPr>
          <a:xfrm>
            <a:off x="457200" y="1219200"/>
            <a:ext cx="8229600" cy="1005840"/>
          </a:xfrm>
          <a:prstGeom prst="rect">
            <a:avLst/>
          </a:prstGeom>
        </p:spPr>
        <p:txBody>
          <a:bodyPr>
            <a:noAutofit/>
          </a:bodyPr>
          <a:lstStyle/>
          <a:p>
            <a:pPr>
              <a:buNone/>
            </a:pPr>
            <a:r>
              <a:rPr lang="en-US" sz="1900" b="1" dirty="0" smtClean="0">
                <a:solidFill>
                  <a:srgbClr val="1F497D"/>
                </a:solidFill>
                <a:latin typeface="Century Gothic" pitchFamily="34" charset="0"/>
                <a:ea typeface="ＭＳ Ｐゴシック" pitchFamily="34" charset="-128"/>
              </a:rPr>
              <a:t>1. Explain how effective managers plan ways to incorporate a nutrition emphasis into their menus and food-preparation procedures.</a:t>
            </a:r>
            <a:endParaRPr lang="en-US" sz="1900" dirty="0" smtClean="0">
              <a:latin typeface="Century Gothic" pitchFamily="34" charset="0"/>
              <a:ea typeface="ＭＳ Ｐゴシック" pitchFamily="34" charset="-128"/>
            </a:endParaRPr>
          </a:p>
        </p:txBody>
      </p:sp>
      <p:sp>
        <p:nvSpPr>
          <p:cNvPr id="5" name="Content Placeholder 4"/>
          <p:cNvSpPr txBox="1">
            <a:spLocks/>
          </p:cNvSpPr>
          <p:nvPr/>
        </p:nvSpPr>
        <p:spPr>
          <a:xfrm>
            <a:off x="457200" y="2223868"/>
            <a:ext cx="8229600" cy="2926080"/>
          </a:xfrm>
          <a:prstGeom prst="rect">
            <a:avLst/>
          </a:prstGeom>
        </p:spPr>
        <p:txBody>
          <a:bodyPr vert="horz" lIns="91440" tIns="45720" rIns="91440" bIns="45720" rtlCol="0">
            <a:normAutofit lnSpcReduction="10000"/>
          </a:bodyPr>
          <a:lstStyle/>
          <a:p>
            <a:pPr marL="342900" indent="-342900">
              <a:spcBef>
                <a:spcPts val="1000"/>
              </a:spcBef>
              <a:buClr>
                <a:srgbClr val="1F497D"/>
              </a:buClr>
              <a:buFont typeface="Arial" charset="0"/>
              <a:buChar char="•"/>
              <a:defRPr/>
            </a:pPr>
            <a:r>
              <a:rPr lang="en-US" dirty="0" smtClean="0">
                <a:latin typeface="Century Gothic" pitchFamily="34" charset="0"/>
                <a:ea typeface="ＭＳ Ｐゴシック" pitchFamily="34" charset="-128"/>
              </a:rPr>
              <a:t>Nutrition concerns are a long-term trend that must be addressed.</a:t>
            </a:r>
          </a:p>
          <a:p>
            <a:pPr marL="342900" indent="-342900">
              <a:spcBef>
                <a:spcPts val="1000"/>
              </a:spcBef>
              <a:buClr>
                <a:srgbClr val="1F497D"/>
              </a:buClr>
              <a:buFont typeface="Arial" charset="0"/>
              <a:buChar char="•"/>
              <a:defRPr/>
            </a:pPr>
            <a:r>
              <a:rPr lang="en-US" dirty="0" smtClean="0">
                <a:latin typeface="Century Gothic" pitchFamily="34" charset="0"/>
                <a:ea typeface="ＭＳ Ｐゴシック" pitchFamily="34" charset="-128"/>
              </a:rPr>
              <a:t>The best managers consider nutrition alternatives when menus are planned and find ways to make simple recipe changes to accommodate nutrition-conscious diners.</a:t>
            </a:r>
          </a:p>
          <a:p>
            <a:pPr marL="342900" indent="-342900">
              <a:spcBef>
                <a:spcPts val="1000"/>
              </a:spcBef>
              <a:buClr>
                <a:srgbClr val="1F497D"/>
              </a:buClr>
              <a:buFont typeface="Arial" charset="0"/>
              <a:buChar char="•"/>
              <a:defRPr/>
            </a:pPr>
            <a:r>
              <a:rPr lang="en-US" dirty="0" smtClean="0">
                <a:latin typeface="Century Gothic" pitchFamily="34" charset="0"/>
                <a:ea typeface="ＭＳ Ｐゴシック" pitchFamily="34" charset="-128"/>
              </a:rPr>
              <a:t>Managers can determine the approximate nutritional content for portions produced by standardized recipes.</a:t>
            </a:r>
          </a:p>
          <a:p>
            <a:pPr marL="342900" indent="-342900">
              <a:spcBef>
                <a:spcPts val="1000"/>
              </a:spcBef>
              <a:buClr>
                <a:srgbClr val="1F497D"/>
              </a:buClr>
              <a:buFont typeface="Arial" charset="0"/>
              <a:buChar char="•"/>
              <a:defRPr/>
            </a:pPr>
            <a:r>
              <a:rPr lang="en-US" dirty="0" smtClean="0">
                <a:latin typeface="Century Gothic" pitchFamily="34" charset="0"/>
                <a:ea typeface="ＭＳ Ｐゴシック" pitchFamily="34" charset="-128"/>
              </a:rPr>
              <a:t>They do so by developing a nutrition worksheet and using special recipe software to estimate caloric, cholesterol, total fat, sodium, and other desired nutritional information based on ingredients.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1219200"/>
            <a:ext cx="8229600" cy="731520"/>
          </a:xfrm>
          <a:prstGeom prst="rect">
            <a:avLst/>
          </a:prstGeom>
        </p:spPr>
        <p:txBody>
          <a:bodyPr>
            <a:normAutofit/>
          </a:bodyPr>
          <a:lstStyle/>
          <a:p>
            <a:pPr>
              <a:buNone/>
            </a:pPr>
            <a:r>
              <a:rPr lang="en-US" sz="1900" b="1" dirty="0" smtClean="0">
                <a:solidFill>
                  <a:srgbClr val="1F497D"/>
                </a:solidFill>
                <a:latin typeface="Century Gothic" pitchFamily="34" charset="0"/>
                <a:ea typeface="ＭＳ Ｐゴシック" pitchFamily="34" charset="-128"/>
              </a:rPr>
              <a:t>2</a:t>
            </a:r>
            <a:r>
              <a:rPr lang="en-US" sz="2000" b="1" dirty="0" smtClean="0">
                <a:solidFill>
                  <a:srgbClr val="1F497D"/>
                </a:solidFill>
                <a:latin typeface="Century Gothic" pitchFamily="34" charset="0"/>
                <a:ea typeface="ＭＳ Ｐゴシック" pitchFamily="34" charset="-128"/>
              </a:rPr>
              <a:t>. </a:t>
            </a:r>
            <a:r>
              <a:rPr lang="en-US" sz="1900" b="1" dirty="0" smtClean="0">
                <a:solidFill>
                  <a:srgbClr val="1F497D"/>
                </a:solidFill>
                <a:latin typeface="Century Gothic" pitchFamily="34" charset="0"/>
                <a:ea typeface="ＭＳ Ｐゴシック" pitchFamily="34" charset="-128"/>
              </a:rPr>
              <a:t>Review examples of truth-in-menu concerns that must be addressed when menu descriptions are written.</a:t>
            </a:r>
          </a:p>
        </p:txBody>
      </p:sp>
      <p:sp>
        <p:nvSpPr>
          <p:cNvPr id="6" name="Content Placeholder 4"/>
          <p:cNvSpPr txBox="1">
            <a:spLocks/>
          </p:cNvSpPr>
          <p:nvPr/>
        </p:nvSpPr>
        <p:spPr>
          <a:xfrm>
            <a:off x="457200" y="1981200"/>
            <a:ext cx="8229600" cy="1447800"/>
          </a:xfrm>
          <a:prstGeom prst="rect">
            <a:avLst/>
          </a:prstGeom>
        </p:spPr>
        <p:txBody>
          <a:bodyPr vert="horz" lIns="91440" tIns="45720" rIns="91440" bIns="45720" rtlCol="0">
            <a:normAutofit/>
          </a:bodyPr>
          <a:lstStyle/>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Truth-in-menu laws in many locations require that menu descriptions be honest and selling prices and service charges be accurate.</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Examples of information that should be carefully described include preparation style, ingredients, item size, and health claims.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4294967295"/>
          </p:nvPr>
        </p:nvSpPr>
        <p:spPr>
          <a:xfrm>
            <a:off x="457200" y="1219200"/>
            <a:ext cx="8229600" cy="731520"/>
          </a:xfrm>
          <a:prstGeom prst="rect">
            <a:avLst/>
          </a:prstGeom>
        </p:spPr>
        <p:txBody>
          <a:bodyPr>
            <a:normAutofit/>
          </a:bodyPr>
          <a:lstStyle/>
          <a:p>
            <a:pPr>
              <a:buNone/>
            </a:pPr>
            <a:r>
              <a:rPr lang="en-US" sz="1900" b="1" dirty="0" smtClean="0">
                <a:solidFill>
                  <a:srgbClr val="1F497D"/>
                </a:solidFill>
                <a:latin typeface="Century Gothic" pitchFamily="34" charset="0"/>
                <a:ea typeface="ＭＳ Ｐゴシック" pitchFamily="34" charset="-128"/>
              </a:rPr>
              <a:t>3</a:t>
            </a:r>
            <a:r>
              <a:rPr lang="en-US" sz="2000" b="1" dirty="0" smtClean="0">
                <a:solidFill>
                  <a:srgbClr val="1F497D"/>
                </a:solidFill>
                <a:latin typeface="Century Gothic" pitchFamily="34" charset="0"/>
                <a:ea typeface="ＭＳ Ｐゴシック" pitchFamily="34" charset="-128"/>
              </a:rPr>
              <a:t>. </a:t>
            </a:r>
            <a:r>
              <a:rPr lang="en-US" sz="1900" b="1" dirty="0" smtClean="0">
                <a:solidFill>
                  <a:srgbClr val="1F497D"/>
                </a:solidFill>
                <a:latin typeface="Century Gothic" pitchFamily="34" charset="0"/>
                <a:ea typeface="ＭＳ Ｐゴシック" pitchFamily="34" charset="-128"/>
              </a:rPr>
              <a:t>Describe elements in an organized system for ensuring the health of customers with food allergies.</a:t>
            </a:r>
          </a:p>
        </p:txBody>
      </p:sp>
      <p:sp>
        <p:nvSpPr>
          <p:cNvPr id="5" name="Content Placeholder 4"/>
          <p:cNvSpPr txBox="1">
            <a:spLocks/>
          </p:cNvSpPr>
          <p:nvPr/>
        </p:nvSpPr>
        <p:spPr>
          <a:xfrm>
            <a:off x="457200" y="1981200"/>
            <a:ext cx="8229600" cy="3505200"/>
          </a:xfrm>
          <a:prstGeom prst="rect">
            <a:avLst/>
          </a:prstGeom>
        </p:spPr>
        <p:txBody>
          <a:bodyPr vert="horz" lIns="91440" tIns="45720" rIns="91440" bIns="45720" rtlCol="0">
            <a:normAutofit/>
          </a:bodyPr>
          <a:lstStyle/>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There is no known cure for food allergies, and the only way to prevent a potentially fatal reaction is to avoid even trace amounts of the offending food.</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Customers with food allergies rely on accurate menu descriptions and information from employees to learn about the ingredients in menu items they select.</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Most allergic reactions are caused by peanuts, tree nuts, fish and shellfish, milk, eggs, soy, and wheat.</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Managers must train employees in an organized, written plan that indicates who will answer customers’ questions and who will check menu item ingredients.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4294967295"/>
          </p:nvPr>
        </p:nvSpPr>
        <p:spPr>
          <a:xfrm>
            <a:off x="457200" y="1219200"/>
            <a:ext cx="8229600" cy="731520"/>
          </a:xfrm>
          <a:prstGeom prst="rect">
            <a:avLst/>
          </a:prstGeom>
        </p:spPr>
        <p:txBody>
          <a:bodyPr>
            <a:normAutofit/>
          </a:bodyPr>
          <a:lstStyle/>
          <a:p>
            <a:pPr>
              <a:buNone/>
            </a:pPr>
            <a:r>
              <a:rPr lang="en-US" sz="1600" b="1" i="1" dirty="0" smtClean="0">
                <a:solidFill>
                  <a:srgbClr val="1F497D"/>
                </a:solidFill>
                <a:latin typeface="Century Gothic" pitchFamily="34" charset="0"/>
                <a:ea typeface="ＭＳ Ｐゴシック" pitchFamily="34" charset="-128"/>
              </a:rPr>
              <a:t>3. Describe elements in an organized system for ensuring the health of customers with food allergies continued…</a:t>
            </a:r>
          </a:p>
        </p:txBody>
      </p:sp>
      <p:sp>
        <p:nvSpPr>
          <p:cNvPr id="5" name="Content Placeholder 4"/>
          <p:cNvSpPr txBox="1">
            <a:spLocks/>
          </p:cNvSpPr>
          <p:nvPr/>
        </p:nvSpPr>
        <p:spPr>
          <a:xfrm>
            <a:off x="533400" y="1981200"/>
            <a:ext cx="8229600" cy="2057400"/>
          </a:xfrm>
          <a:prstGeom prst="rect">
            <a:avLst/>
          </a:prstGeom>
        </p:spPr>
        <p:txBody>
          <a:bodyPr vert="horz" lIns="91440" tIns="45720" rIns="91440" bIns="45720" rtlCol="0">
            <a:normAutofit/>
          </a:bodyPr>
          <a:lstStyle/>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Kitchen employees should use care to prevent food from contacting other food items that cause allergies.</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Staff must recognize and know what to do if a customer has an allergic reaction.</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This system involves close teamwork between managers, servers, and food-preparation staff.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4294967295"/>
          </p:nvPr>
        </p:nvSpPr>
        <p:spPr>
          <a:xfrm>
            <a:off x="457200" y="1219200"/>
            <a:ext cx="8229600" cy="457200"/>
          </a:xfrm>
          <a:prstGeom prst="rect">
            <a:avLst/>
          </a:prstGeom>
        </p:spPr>
        <p:txBody>
          <a:bodyPr>
            <a:normAutofit/>
          </a:bodyPr>
          <a:lstStyle/>
          <a:p>
            <a:pPr>
              <a:buNone/>
            </a:pPr>
            <a:r>
              <a:rPr lang="en-US" sz="1900" b="1" dirty="0" smtClean="0">
                <a:solidFill>
                  <a:srgbClr val="1F497D"/>
                </a:solidFill>
                <a:latin typeface="Century Gothic" pitchFamily="34" charset="0"/>
                <a:ea typeface="ＭＳ Ｐゴシック" pitchFamily="34" charset="-128"/>
              </a:rPr>
              <a:t>4</a:t>
            </a:r>
            <a:r>
              <a:rPr lang="en-US" sz="2000" b="1" dirty="0" smtClean="0">
                <a:solidFill>
                  <a:srgbClr val="1F497D"/>
                </a:solidFill>
                <a:latin typeface="Century Gothic" pitchFamily="34" charset="0"/>
                <a:ea typeface="ＭＳ Ｐゴシック" pitchFamily="34" charset="-128"/>
              </a:rPr>
              <a:t>. </a:t>
            </a:r>
            <a:r>
              <a:rPr lang="en-US" sz="1900" b="1" dirty="0" smtClean="0">
                <a:solidFill>
                  <a:srgbClr val="1F497D"/>
                </a:solidFill>
                <a:latin typeface="Century Gothic" pitchFamily="34" charset="0"/>
                <a:ea typeface="ＭＳ Ｐゴシック" pitchFamily="34" charset="-128"/>
              </a:rPr>
              <a:t>Explain concerns about the service of alcoholic beverages.</a:t>
            </a:r>
          </a:p>
        </p:txBody>
      </p:sp>
      <p:sp>
        <p:nvSpPr>
          <p:cNvPr id="5" name="Content Placeholder 4"/>
          <p:cNvSpPr txBox="1">
            <a:spLocks/>
          </p:cNvSpPr>
          <p:nvPr/>
        </p:nvSpPr>
        <p:spPr>
          <a:xfrm>
            <a:off x="457200" y="1676400"/>
            <a:ext cx="8229600" cy="4648200"/>
          </a:xfrm>
          <a:prstGeom prst="rect">
            <a:avLst/>
          </a:prstGeom>
        </p:spPr>
        <p:txBody>
          <a:bodyPr vert="horz" lIns="91440" tIns="45720" rIns="91440" bIns="45720" rtlCol="0">
            <a:normAutofit/>
          </a:bodyPr>
          <a:lstStyle/>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Laws regulating the sale of alcoholic beverages are developed by states and local communities, but serving alcohol to someone under 21 or someone who appears to be intoxicated is illegal in all states.</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Persons with a BAC of 0.08 or higher cannot drive a vehicle.</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Factors that affect how high and quickly a customer’s BAC rises include the amount of alcohol consumed, body type, gender, age, emotional state, medications, whether food has been consumed, and a drink’s carbonation.</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Counting the number of drinks in comparison to approximate weight can provide a rough idea about a person’s BAC.</a:t>
            </a:r>
          </a:p>
          <a:p>
            <a:pPr marL="290513" indent="-290513">
              <a:spcBef>
                <a:spcPts val="1000"/>
              </a:spcBef>
              <a:buClr>
                <a:srgbClr val="1F497D"/>
              </a:buClr>
              <a:buFont typeface="Arial" charset="0"/>
              <a:buChar char="•"/>
            </a:pPr>
            <a:r>
              <a:rPr lang="en-US" sz="1900" dirty="0" smtClean="0">
                <a:latin typeface="Century Gothic" pitchFamily="34" charset="0"/>
                <a:ea typeface="ＭＳ Ｐゴシック" pitchFamily="34" charset="-128"/>
              </a:rPr>
              <a:t>Signs of intoxication include relaxed inhibitions, impaired judgment, slowed reaction time, and impaired motor coordination.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trips(down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4294967295"/>
          </p:nvPr>
        </p:nvSpPr>
        <p:spPr>
          <a:xfrm>
            <a:off x="457200" y="1219200"/>
            <a:ext cx="8229600" cy="457200"/>
          </a:xfrm>
          <a:prstGeom prst="rect">
            <a:avLst/>
          </a:prstGeom>
        </p:spPr>
        <p:txBody>
          <a:bodyPr>
            <a:normAutofit/>
          </a:bodyPr>
          <a:lstStyle/>
          <a:p>
            <a:pPr>
              <a:buNone/>
            </a:pPr>
            <a:r>
              <a:rPr lang="en-US" sz="1600" b="1" i="1" dirty="0" smtClean="0">
                <a:solidFill>
                  <a:srgbClr val="1F497D"/>
                </a:solidFill>
                <a:latin typeface="Century Gothic" pitchFamily="34" charset="0"/>
                <a:ea typeface="ＭＳ Ｐゴシック" pitchFamily="34" charset="-128"/>
              </a:rPr>
              <a:t>4. Explain concerns about the service of alcoholic beverages…</a:t>
            </a:r>
          </a:p>
        </p:txBody>
      </p:sp>
      <p:sp>
        <p:nvSpPr>
          <p:cNvPr id="5" name="Content Placeholder 4"/>
          <p:cNvSpPr txBox="1">
            <a:spLocks/>
          </p:cNvSpPr>
          <p:nvPr/>
        </p:nvSpPr>
        <p:spPr>
          <a:xfrm>
            <a:off x="457200" y="1676400"/>
            <a:ext cx="8229600" cy="3886200"/>
          </a:xfrm>
          <a:prstGeom prst="rect">
            <a:avLst/>
          </a:prstGeom>
        </p:spPr>
        <p:txBody>
          <a:bodyPr vert="horz" lIns="91440" tIns="45720" rIns="91440" bIns="45720" rtlCol="0">
            <a:normAutofit/>
          </a:bodyPr>
          <a:lstStyle/>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Checking customers’ identification is important, and employees must be trained to tell if an ID is genuine and if a customer is at least 21.</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Before stopping alcoholic beverage service, a backup employee should be alerted, and it may be possible to enlist the help of other customers.</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When another drink is ordered, the customer should be informed that service will be stopped.</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If an intoxicated customer attempts to drive away, car keys should be requested.</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If the customer drives away, the police should be contacted.</a:t>
            </a:r>
          </a:p>
          <a:p>
            <a:pPr marL="290513" indent="-290513">
              <a:spcBef>
                <a:spcPts val="1000"/>
              </a:spcBef>
              <a:buClr>
                <a:srgbClr val="1F497D"/>
              </a:buClr>
              <a:buFont typeface="Arial" charset="0"/>
              <a:buChar char="•"/>
            </a:pPr>
            <a:r>
              <a:rPr lang="en-US" dirty="0" smtClean="0">
                <a:latin typeface="Century Gothic" pitchFamily="34" charset="0"/>
                <a:ea typeface="ＭＳ Ｐゴシック" pitchFamily="34" charset="-128"/>
              </a:rPr>
              <a:t>The same rules apply to a customer who arrives intoxicated.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trips(down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strips(down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4294967295"/>
          </p:nvPr>
        </p:nvSpPr>
        <p:spPr>
          <a:xfrm>
            <a:off x="457198" y="381000"/>
            <a:ext cx="8534402" cy="838200"/>
          </a:xfrm>
          <a:prstGeom prst="rect">
            <a:avLst/>
          </a:prstGeom>
        </p:spPr>
        <p:txBody>
          <a:bodyPr rtlCol="0">
            <a:noAutofit/>
          </a:bodyPr>
          <a:lstStyle/>
          <a:p>
            <a:pPr eaLnBrk="1" fontAlgn="auto" hangingPunct="1">
              <a:spcAft>
                <a:spcPts val="0"/>
              </a:spcAft>
              <a:buFont typeface="Arial" pitchFamily="34" charset="0"/>
              <a:buNone/>
              <a:defRPr/>
            </a:pPr>
            <a:r>
              <a:rPr dirty="0">
                <a:solidFill>
                  <a:srgbClr val="1F497D"/>
                </a:solidFill>
                <a:latin typeface="Century Gothic"/>
                <a:cs typeface="Century Gothic"/>
              </a:rPr>
              <a:t>Learning </a:t>
            </a:r>
            <a:r>
              <a:rPr dirty="0" smtClean="0">
                <a:solidFill>
                  <a:srgbClr val="1F497D"/>
                </a:solidFill>
                <a:latin typeface="Century Gothic"/>
                <a:cs typeface="Century Gothic"/>
              </a:rPr>
              <a:t>Objectives</a:t>
            </a:r>
            <a:endParaRPr i="1" dirty="0">
              <a:solidFill>
                <a:srgbClr val="1F497D"/>
              </a:solidFill>
              <a:latin typeface="Century Gothic"/>
              <a:cs typeface="Century Gothic"/>
            </a:endParaRPr>
          </a:p>
          <a:p>
            <a:pPr>
              <a:buNone/>
              <a:defRPr/>
            </a:pPr>
            <a:r>
              <a:rPr lang="en-US" sz="1600" b="1" i="1" dirty="0" smtClean="0">
                <a:solidFill>
                  <a:srgbClr val="3E0081"/>
                </a:solidFill>
                <a:latin typeface="Century Gothic"/>
                <a:cs typeface="Century Gothic"/>
              </a:rPr>
              <a:t>After completing this chapter, you should be able to:</a:t>
            </a:r>
            <a:endParaRPr lang="en-US" sz="1600" b="1" i="1" dirty="0">
              <a:solidFill>
                <a:srgbClr val="3E0081"/>
              </a:solidFill>
              <a:latin typeface="Century Gothic"/>
              <a:cs typeface="Century Gothic"/>
            </a:endParaRPr>
          </a:p>
        </p:txBody>
      </p:sp>
      <p:pic>
        <p:nvPicPr>
          <p:cNvPr id="10" name="Picture 9" descr="NRA_Logo_4c.eps"/>
          <p:cNvPicPr>
            <a:picLocks noChangeAspect="1"/>
          </p:cNvPicPr>
          <p:nvPr/>
        </p:nvPicPr>
        <p:blipFill>
          <a:blip r:embed="rId3" cstate="print"/>
          <a:stretch>
            <a:fillRect/>
          </a:stretch>
        </p:blipFill>
        <p:spPr>
          <a:xfrm>
            <a:off x="534166" y="5638800"/>
            <a:ext cx="1294634" cy="698500"/>
          </a:xfrm>
          <a:prstGeom prst="rect">
            <a:avLst/>
          </a:prstGeom>
        </p:spPr>
      </p:pic>
      <p:sp>
        <p:nvSpPr>
          <p:cNvPr id="20" name="Title 5"/>
          <p:cNvSpPr txBox="1">
            <a:spLocks/>
          </p:cNvSpPr>
          <p:nvPr/>
        </p:nvSpPr>
        <p:spPr>
          <a:xfrm>
            <a:off x="457200" y="1600200"/>
            <a:ext cx="8229600" cy="1097280"/>
          </a:xfrm>
          <a:prstGeom prst="rect">
            <a:avLst/>
          </a:prstGeom>
        </p:spPr>
        <p:txBody>
          <a:bodyPr vert="horz" lIns="91440" tIns="45720" rIns="91440" bIns="45720" rtlCol="0" anchor="ctr">
            <a:noAutofit/>
          </a:bodyPr>
          <a:lstStyle/>
          <a:p>
            <a:pPr>
              <a:spcBef>
                <a:spcPct val="0"/>
              </a:spcBef>
              <a:tabLst>
                <a:tab pos="228600" algn="l"/>
              </a:tabLst>
              <a:defRPr/>
            </a:pPr>
            <a:r>
              <a:rPr kumimoji="0" lang="en-US" sz="2200" b="0" i="0" u="none" strike="noStrike" kern="1200" cap="none" spc="0" normalizeH="0" baseline="0" noProof="0" dirty="0" smtClean="0">
                <a:ln>
                  <a:noFill/>
                </a:ln>
                <a:solidFill>
                  <a:srgbClr val="1F497D"/>
                </a:solidFill>
                <a:effectLst/>
                <a:uLnTx/>
                <a:uFillTx/>
                <a:latin typeface="Century Gothic" pitchFamily="34" charset="0"/>
                <a:ea typeface="+mj-ea"/>
                <a:cs typeface="+mj-cs"/>
              </a:rPr>
              <a:t>•</a:t>
            </a:r>
            <a:r>
              <a:rPr kumimoji="0" lang="en-US" sz="2200" b="0" i="0" u="none" strike="noStrike" kern="1200" cap="none" spc="0" normalizeH="0" baseline="0" noProof="0" dirty="0" smtClean="0">
                <a:ln>
                  <a:noFill/>
                </a:ln>
                <a:solidFill>
                  <a:schemeClr val="tx1"/>
                </a:solidFill>
                <a:effectLst/>
                <a:uLnTx/>
                <a:uFillTx/>
                <a:latin typeface="Century Gothic" pitchFamily="34" charset="0"/>
                <a:ea typeface="+mj-ea"/>
                <a:cs typeface="+mj-cs"/>
              </a:rPr>
              <a:t> </a:t>
            </a:r>
            <a:r>
              <a:rPr lang="en-US" sz="2200" dirty="0" smtClean="0">
                <a:latin typeface="Century Gothic" pitchFamily="34" charset="0"/>
                <a:ea typeface="+mj-ea"/>
                <a:cs typeface="+mj-cs"/>
              </a:rPr>
              <a:t>Explain how effective managers plan ways to incorporate a nutrition emphasis into their menus and </a:t>
            </a:r>
          </a:p>
          <a:p>
            <a:pPr>
              <a:spcBef>
                <a:spcPct val="0"/>
              </a:spcBef>
              <a:tabLst>
                <a:tab pos="228600" algn="l"/>
              </a:tabLst>
              <a:defRPr/>
            </a:pPr>
            <a:r>
              <a:rPr lang="en-US" sz="2200" dirty="0" smtClean="0">
                <a:latin typeface="Century Gothic" pitchFamily="34" charset="0"/>
                <a:ea typeface="+mj-ea"/>
                <a:cs typeface="+mj-cs"/>
              </a:rPr>
              <a:t>food-preparation procedures.</a:t>
            </a:r>
            <a:endParaRPr lang="en-US" sz="2200" dirty="0">
              <a:latin typeface="Century Gothic" pitchFamily="34" charset="0"/>
            </a:endParaRPr>
          </a:p>
        </p:txBody>
      </p:sp>
      <p:sp>
        <p:nvSpPr>
          <p:cNvPr id="21" name="Title 5"/>
          <p:cNvSpPr txBox="1">
            <a:spLocks/>
          </p:cNvSpPr>
          <p:nvPr/>
        </p:nvSpPr>
        <p:spPr>
          <a:xfrm>
            <a:off x="457200" y="2932332"/>
            <a:ext cx="8229600" cy="731520"/>
          </a:xfrm>
          <a:prstGeom prst="rect">
            <a:avLst/>
          </a:prstGeom>
        </p:spPr>
        <p:txBody>
          <a:bodyPr/>
          <a:lstStyle/>
          <a:p>
            <a:pPr>
              <a:spcBef>
                <a:spcPct val="0"/>
              </a:spcBef>
              <a:tabLst>
                <a:tab pos="228600" algn="l"/>
              </a:tabLst>
              <a:defRPr/>
            </a:pPr>
            <a:r>
              <a:rPr kumimoji="0" lang="en-US" sz="2200" b="0" i="0" u="none" strike="noStrike" kern="1200" cap="none" spc="0" normalizeH="0" baseline="0" noProof="0" dirty="0" smtClean="0">
                <a:ln>
                  <a:noFill/>
                </a:ln>
                <a:solidFill>
                  <a:srgbClr val="1F497D"/>
                </a:solidFill>
                <a:effectLst/>
                <a:uLnTx/>
                <a:uFillTx/>
                <a:latin typeface="Century Gothic" pitchFamily="34" charset="0"/>
                <a:ea typeface="+mj-ea"/>
                <a:cs typeface="+mj-cs"/>
              </a:rPr>
              <a:t>•</a:t>
            </a:r>
            <a:r>
              <a:rPr kumimoji="0" lang="en-US" sz="2200" b="0" i="0" u="none" strike="noStrike" kern="1200" cap="none" spc="0" normalizeH="0" baseline="0" noProof="0" dirty="0" smtClean="0">
                <a:ln>
                  <a:noFill/>
                </a:ln>
                <a:solidFill>
                  <a:schemeClr val="tx1"/>
                </a:solidFill>
                <a:effectLst/>
                <a:uLnTx/>
                <a:uFillTx/>
                <a:latin typeface="Century Gothic" pitchFamily="34" charset="0"/>
                <a:ea typeface="+mj-ea"/>
                <a:cs typeface="+mj-cs"/>
              </a:rPr>
              <a:t> </a:t>
            </a:r>
            <a:r>
              <a:rPr lang="en-US" sz="2200" dirty="0" smtClean="0">
                <a:latin typeface="Century Gothic" pitchFamily="34" charset="0"/>
                <a:ea typeface="+mj-ea"/>
                <a:cs typeface="+mj-cs"/>
              </a:rPr>
              <a:t>Review examples of truth-in-menu concerns that must be addressed when menu descriptions are written.</a:t>
            </a:r>
            <a:endParaRPr lang="en-US" sz="2200" dirty="0" smtClean="0">
              <a:latin typeface="Century Gothic" pitchFamily="34" charset="0"/>
            </a:endParaRPr>
          </a:p>
        </p:txBody>
      </p:sp>
      <p:sp>
        <p:nvSpPr>
          <p:cNvPr id="22" name="TextBox 21"/>
          <p:cNvSpPr txBox="1"/>
          <p:nvPr/>
        </p:nvSpPr>
        <p:spPr>
          <a:xfrm>
            <a:off x="457200" y="3898704"/>
            <a:ext cx="8229600" cy="731520"/>
          </a:xfrm>
          <a:prstGeom prst="rect">
            <a:avLst/>
          </a:prstGeom>
          <a:noFill/>
        </p:spPr>
        <p:txBody>
          <a:bodyPr wrap="square" rtlCol="0">
            <a:spAutoFit/>
          </a:bodyPr>
          <a:lstStyle/>
          <a:p>
            <a:r>
              <a:rPr lang="en-US" sz="2200" dirty="0" smtClean="0">
                <a:solidFill>
                  <a:srgbClr val="1F497D"/>
                </a:solidFill>
                <a:latin typeface="Century Gothic" pitchFamily="34" charset="0"/>
              </a:rPr>
              <a:t>•</a:t>
            </a:r>
            <a:r>
              <a:rPr lang="en-US" sz="2200" dirty="0" smtClean="0">
                <a:latin typeface="Century Gothic" pitchFamily="34" charset="0"/>
              </a:rPr>
              <a:t> Describe elements in an organized system for ensuring the health of customers with food allergies.</a:t>
            </a:r>
          </a:p>
        </p:txBody>
      </p:sp>
      <p:sp>
        <p:nvSpPr>
          <p:cNvPr id="7" name="TextBox 6"/>
          <p:cNvSpPr txBox="1"/>
          <p:nvPr/>
        </p:nvSpPr>
        <p:spPr>
          <a:xfrm>
            <a:off x="457200" y="4865076"/>
            <a:ext cx="8229600" cy="731520"/>
          </a:xfrm>
          <a:prstGeom prst="rect">
            <a:avLst/>
          </a:prstGeom>
          <a:noFill/>
        </p:spPr>
        <p:txBody>
          <a:bodyPr wrap="square" rtlCol="0">
            <a:spAutoFit/>
          </a:bodyPr>
          <a:lstStyle/>
          <a:p>
            <a:r>
              <a:rPr lang="en-US" sz="2200" dirty="0" smtClean="0">
                <a:solidFill>
                  <a:srgbClr val="1F497D"/>
                </a:solidFill>
                <a:latin typeface="Century Gothic" pitchFamily="34" charset="0"/>
              </a:rPr>
              <a:t>•</a:t>
            </a:r>
            <a:r>
              <a:rPr lang="en-US" sz="2200" dirty="0" smtClean="0">
                <a:latin typeface="Century Gothic" pitchFamily="34" charset="0"/>
              </a:rPr>
              <a:t> Explain concerns about the service of alcoholic beverages.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down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down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57200" y="1066800"/>
            <a:ext cx="31242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0" i="1" u="none" strike="noStrike" kern="1200" cap="none" spc="0" normalizeH="0" baseline="0" noProof="0" dirty="0" smtClean="0">
                <a:ln>
                  <a:noFill/>
                </a:ln>
                <a:solidFill>
                  <a:srgbClr val="1F497D"/>
                </a:solidFill>
                <a:effectLst/>
                <a:uLnTx/>
                <a:uFillTx/>
                <a:latin typeface="Century Gothic"/>
                <a:ea typeface="+mn-ea"/>
                <a:cs typeface="Century Gothic"/>
              </a:rPr>
              <a:t>Key Terms:</a:t>
            </a:r>
            <a:endParaRPr kumimoji="0" lang="en-US" sz="3000" b="0" i="1" u="none" strike="noStrike" kern="1200" cap="none" spc="0" normalizeH="0" baseline="0" noProof="0" dirty="0">
              <a:ln>
                <a:noFill/>
              </a:ln>
              <a:solidFill>
                <a:srgbClr val="1F497D"/>
              </a:solidFill>
              <a:effectLst/>
              <a:uLnTx/>
              <a:uFillTx/>
              <a:latin typeface="Century Gothic"/>
              <a:ea typeface="+mn-ea"/>
              <a:cs typeface="Century Gothic"/>
            </a:endParaRPr>
          </a:p>
        </p:txBody>
      </p:sp>
      <p:sp>
        <p:nvSpPr>
          <p:cNvPr id="13" name="Rectangle 12"/>
          <p:cNvSpPr/>
          <p:nvPr/>
        </p:nvSpPr>
        <p:spPr>
          <a:xfrm>
            <a:off x="457200" y="1676401"/>
            <a:ext cx="8229600" cy="646331"/>
          </a:xfrm>
          <a:prstGeom prst="rect">
            <a:avLst/>
          </a:prstGeom>
        </p:spPr>
        <p:txBody>
          <a:bodyPr wrap="square">
            <a:spAutoFit/>
          </a:bodyPr>
          <a:lstStyle/>
          <a:p>
            <a:r>
              <a:rPr lang="en-US" b="1" dirty="0" smtClean="0">
                <a:solidFill>
                  <a:srgbClr val="009DDC"/>
                </a:solidFill>
                <a:latin typeface="Century Gothic"/>
                <a:cs typeface="Century Gothic"/>
              </a:rPr>
              <a:t>Anaphylaxis </a:t>
            </a:r>
            <a:r>
              <a:rPr lang="en-US" dirty="0" smtClean="0">
                <a:latin typeface="Century Gothic"/>
                <a:cs typeface="Century Gothic"/>
              </a:rPr>
              <a:t>A potentially life-threatening allergic reaction that can cause a drop in blood pressure, loss of consciousness, and even death.</a:t>
            </a:r>
          </a:p>
        </p:txBody>
      </p:sp>
      <p:sp>
        <p:nvSpPr>
          <p:cNvPr id="7" name="Rectangle 6"/>
          <p:cNvSpPr/>
          <p:nvPr/>
        </p:nvSpPr>
        <p:spPr>
          <a:xfrm>
            <a:off x="457200" y="2349378"/>
            <a:ext cx="8229600" cy="649224"/>
          </a:xfrm>
          <a:prstGeom prst="rect">
            <a:avLst/>
          </a:prstGeom>
        </p:spPr>
        <p:txBody>
          <a:bodyPr wrap="square">
            <a:spAutoFit/>
          </a:bodyPr>
          <a:lstStyle/>
          <a:p>
            <a:r>
              <a:rPr lang="en-US" b="1" dirty="0" smtClean="0">
                <a:solidFill>
                  <a:srgbClr val="009DDC"/>
                </a:solidFill>
                <a:latin typeface="Century Gothic"/>
                <a:cs typeface="Century Gothic"/>
              </a:rPr>
              <a:t>Blood alcohol content (BAC) </a:t>
            </a:r>
            <a:r>
              <a:rPr lang="en-US" dirty="0" smtClean="0">
                <a:latin typeface="Century Gothic"/>
                <a:cs typeface="Century Gothic"/>
              </a:rPr>
              <a:t>The amount of alcohol absorbed into a person’s bloodstream.</a:t>
            </a:r>
          </a:p>
        </p:txBody>
      </p:sp>
      <p:sp>
        <p:nvSpPr>
          <p:cNvPr id="8" name="Rectangle 7"/>
          <p:cNvSpPr/>
          <p:nvPr/>
        </p:nvSpPr>
        <p:spPr>
          <a:xfrm>
            <a:off x="457200" y="3025248"/>
            <a:ext cx="8229600" cy="646331"/>
          </a:xfrm>
          <a:prstGeom prst="rect">
            <a:avLst/>
          </a:prstGeom>
        </p:spPr>
        <p:txBody>
          <a:bodyPr wrap="square">
            <a:spAutoFit/>
          </a:bodyPr>
          <a:lstStyle/>
          <a:p>
            <a:r>
              <a:rPr lang="en-US" b="1" dirty="0" smtClean="0">
                <a:solidFill>
                  <a:srgbClr val="009DDC"/>
                </a:solidFill>
                <a:latin typeface="Century Gothic"/>
                <a:cs typeface="Century Gothic"/>
              </a:rPr>
              <a:t>Cross-contact </a:t>
            </a:r>
            <a:r>
              <a:rPr lang="en-US" dirty="0" smtClean="0">
                <a:latin typeface="Century Gothic"/>
                <a:cs typeface="Century Gothic"/>
              </a:rPr>
              <a:t>A situation that occurs when one food comes into contact with another and their proteins mix.</a:t>
            </a:r>
          </a:p>
        </p:txBody>
      </p:sp>
      <p:sp>
        <p:nvSpPr>
          <p:cNvPr id="10" name="Rectangle 9"/>
          <p:cNvSpPr/>
          <p:nvPr/>
        </p:nvSpPr>
        <p:spPr>
          <a:xfrm>
            <a:off x="457200" y="3698225"/>
            <a:ext cx="8229600" cy="923330"/>
          </a:xfrm>
          <a:prstGeom prst="rect">
            <a:avLst/>
          </a:prstGeom>
        </p:spPr>
        <p:txBody>
          <a:bodyPr wrap="square">
            <a:spAutoFit/>
          </a:bodyPr>
          <a:lstStyle/>
          <a:p>
            <a:r>
              <a:rPr lang="en-US" b="1" dirty="0" smtClean="0">
                <a:solidFill>
                  <a:srgbClr val="009DDC"/>
                </a:solidFill>
                <a:latin typeface="Century Gothic"/>
                <a:cs typeface="Century Gothic"/>
              </a:rPr>
              <a:t>Food allergy </a:t>
            </a:r>
            <a:r>
              <a:rPr lang="en-US" dirty="0" smtClean="0">
                <a:latin typeface="Century Gothic"/>
                <a:cs typeface="Century Gothic"/>
              </a:rPr>
              <a:t>An allergy that occurs when the body mistakes an ingredient in food, usually a protein, as harmful and creates a defense system (antibodies) to fight it.</a:t>
            </a:r>
          </a:p>
        </p:txBody>
      </p:sp>
      <p:sp>
        <p:nvSpPr>
          <p:cNvPr id="9" name="Rectangle 8"/>
          <p:cNvSpPr/>
          <p:nvPr/>
        </p:nvSpPr>
        <p:spPr>
          <a:xfrm>
            <a:off x="457200" y="4648200"/>
            <a:ext cx="8229600" cy="646331"/>
          </a:xfrm>
          <a:prstGeom prst="rect">
            <a:avLst/>
          </a:prstGeom>
        </p:spPr>
        <p:txBody>
          <a:bodyPr wrap="square">
            <a:spAutoFit/>
          </a:bodyPr>
          <a:lstStyle/>
          <a:p>
            <a:r>
              <a:rPr lang="en-US" b="1" dirty="0" smtClean="0">
                <a:solidFill>
                  <a:srgbClr val="009DDC"/>
                </a:solidFill>
                <a:latin typeface="Century Gothic"/>
                <a:cs typeface="Century Gothic"/>
              </a:rPr>
              <a:t>Nutrition</a:t>
            </a:r>
            <a:r>
              <a:rPr lang="it-IT" b="1" dirty="0" smtClean="0">
                <a:solidFill>
                  <a:srgbClr val="009DDC"/>
                </a:solidFill>
                <a:latin typeface="Century Gothic"/>
                <a:cs typeface="Century Gothic"/>
              </a:rPr>
              <a:t> </a:t>
            </a:r>
            <a:r>
              <a:rPr lang="en-US" dirty="0" smtClean="0">
                <a:latin typeface="Century Gothic"/>
                <a:cs typeface="Century Gothic"/>
              </a:rPr>
              <a:t>The science of food and how it affects the health and well-being of the person who consumes 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p:bldP spid="7" grpId="0"/>
      <p:bldP spid="8" grpId="0"/>
      <p:bldP spid="10"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57200" y="1219200"/>
            <a:ext cx="2895600" cy="457200"/>
          </a:xfrm>
          <a:prstGeom prst="rect">
            <a:avLst/>
          </a:prstGeom>
        </p:spPr>
        <p:txBody>
          <a:bodyPr vert="horz" lIns="91440" tIns="45720" rIns="91440" bIns="45720" rtlCol="0">
            <a:normAutofit/>
          </a:bodyPr>
          <a:lstStyle/>
          <a:p>
            <a:pPr marL="342900" indent="-342900">
              <a:spcBef>
                <a:spcPct val="20000"/>
              </a:spcBef>
            </a:pPr>
            <a:r>
              <a:rPr lang="en-US" sz="2000" i="1" dirty="0" smtClean="0">
                <a:solidFill>
                  <a:srgbClr val="1F497D"/>
                </a:solidFill>
                <a:latin typeface="Century Gothic"/>
                <a:cs typeface="Century Gothic"/>
              </a:rPr>
              <a:t>Key Terms continued:</a:t>
            </a:r>
          </a:p>
        </p:txBody>
      </p:sp>
      <p:sp>
        <p:nvSpPr>
          <p:cNvPr id="13" name="Rectangle 12"/>
          <p:cNvSpPr/>
          <p:nvPr/>
        </p:nvSpPr>
        <p:spPr>
          <a:xfrm>
            <a:off x="457200" y="1676400"/>
            <a:ext cx="8229600" cy="923330"/>
          </a:xfrm>
          <a:prstGeom prst="rect">
            <a:avLst/>
          </a:prstGeom>
        </p:spPr>
        <p:txBody>
          <a:bodyPr wrap="square">
            <a:spAutoFit/>
          </a:bodyPr>
          <a:lstStyle/>
          <a:p>
            <a:r>
              <a:rPr lang="en-US" b="1" dirty="0" smtClean="0">
                <a:solidFill>
                  <a:srgbClr val="009DDC"/>
                </a:solidFill>
                <a:latin typeface="Century Gothic"/>
                <a:cs typeface="Century Gothic"/>
              </a:rPr>
              <a:t>Proof </a:t>
            </a:r>
            <a:r>
              <a:rPr lang="en-US" dirty="0" smtClean="0">
                <a:latin typeface="Century Gothic"/>
                <a:cs typeface="Century Gothic"/>
              </a:rPr>
              <a:t>A measure of liquor strength that represents the percentage of alcohol in the beverage. Percentage is determined by dividing the liquor’s proof by 2 (e.g., a 100-proof whiskey is 50 percent alcohol).</a:t>
            </a:r>
          </a:p>
        </p:txBody>
      </p:sp>
      <p:sp>
        <p:nvSpPr>
          <p:cNvPr id="5" name="Rectangle 4"/>
          <p:cNvSpPr/>
          <p:nvPr/>
        </p:nvSpPr>
        <p:spPr>
          <a:xfrm>
            <a:off x="457200" y="2604701"/>
            <a:ext cx="8229600" cy="1200329"/>
          </a:xfrm>
          <a:prstGeom prst="rect">
            <a:avLst/>
          </a:prstGeom>
        </p:spPr>
        <p:txBody>
          <a:bodyPr wrap="square">
            <a:spAutoFit/>
          </a:bodyPr>
          <a:lstStyle/>
          <a:p>
            <a:r>
              <a:rPr lang="en-US" b="1" dirty="0" smtClean="0">
                <a:solidFill>
                  <a:srgbClr val="009DDC"/>
                </a:solidFill>
                <a:latin typeface="Century Gothic"/>
                <a:cs typeface="Century Gothic"/>
              </a:rPr>
              <a:t>Punitive damages </a:t>
            </a:r>
            <a:r>
              <a:rPr lang="en-US" dirty="0" smtClean="0">
                <a:latin typeface="Century Gothic"/>
                <a:cs typeface="Century Gothic"/>
              </a:rPr>
              <a:t>A monetary amount that may be assessed if a court finds an establishment’s actions showed reckless disregard for a customer’s safety. Punitive damages often exceed the amount of compensatory damages.</a:t>
            </a:r>
          </a:p>
        </p:txBody>
      </p:sp>
      <p:sp>
        <p:nvSpPr>
          <p:cNvPr id="7" name="Rectangle 6"/>
          <p:cNvSpPr/>
          <p:nvPr/>
        </p:nvSpPr>
        <p:spPr>
          <a:xfrm>
            <a:off x="457200" y="3810000"/>
            <a:ext cx="8229600" cy="646331"/>
          </a:xfrm>
          <a:prstGeom prst="rect">
            <a:avLst/>
          </a:prstGeom>
        </p:spPr>
        <p:txBody>
          <a:bodyPr wrap="square">
            <a:spAutoFit/>
          </a:bodyPr>
          <a:lstStyle/>
          <a:p>
            <a:r>
              <a:rPr lang="en-US" b="1" dirty="0" smtClean="0">
                <a:solidFill>
                  <a:srgbClr val="009DDC"/>
                </a:solidFill>
                <a:latin typeface="Century Gothic"/>
                <a:cs typeface="Century Gothic"/>
              </a:rPr>
              <a:t>Truth-in-menu laws </a:t>
            </a:r>
            <a:r>
              <a:rPr lang="en-US" dirty="0" smtClean="0">
                <a:latin typeface="Century Gothic"/>
                <a:cs typeface="Century Gothic"/>
              </a:rPr>
              <a:t>Laws in many locations that require menu descriptions to be honest and accurate.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19200"/>
            <a:ext cx="2971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1" u="none" strike="noStrike" kern="1200" cap="none" spc="0" normalizeH="0" baseline="0" noProof="0" dirty="0" smtClean="0">
                <a:ln>
                  <a:noFill/>
                </a:ln>
                <a:solidFill>
                  <a:srgbClr val="1F497D"/>
                </a:solidFill>
                <a:effectLst/>
                <a:uLnTx/>
                <a:uFillTx/>
                <a:latin typeface="Century Gothic"/>
                <a:ea typeface="+mn-ea"/>
                <a:cs typeface="Century Gothic"/>
              </a:rPr>
              <a:t>Chapter Images</a:t>
            </a:r>
            <a:endParaRPr kumimoji="0" lang="en-US" sz="2000" b="0" i="1" u="none" strike="noStrike" kern="1200" cap="none" spc="0" normalizeH="0" baseline="0" noProof="0" dirty="0">
              <a:ln>
                <a:noFill/>
              </a:ln>
              <a:solidFill>
                <a:srgbClr val="1F497D"/>
              </a:solidFill>
              <a:effectLst/>
              <a:uLnTx/>
              <a:uFillTx/>
              <a:latin typeface="Century Gothic"/>
              <a:ea typeface="+mn-ea"/>
              <a:cs typeface="Century Gothic"/>
            </a:endParaRPr>
          </a:p>
        </p:txBody>
      </p:sp>
      <p:pic>
        <p:nvPicPr>
          <p:cNvPr id="8" name="Picture 7" descr="ex 08-12.jpg"/>
          <p:cNvPicPr>
            <a:picLocks noChangeAspect="1"/>
          </p:cNvPicPr>
          <p:nvPr/>
        </p:nvPicPr>
        <p:blipFill>
          <a:blip r:embed="rId3" cstate="print"/>
          <a:stretch>
            <a:fillRect/>
          </a:stretch>
        </p:blipFill>
        <p:spPr>
          <a:xfrm>
            <a:off x="457200" y="1676400"/>
            <a:ext cx="3200400" cy="1981200"/>
          </a:xfrm>
          <a:prstGeom prst="rect">
            <a:avLst/>
          </a:prstGeom>
        </p:spPr>
      </p:pic>
      <p:pic>
        <p:nvPicPr>
          <p:cNvPr id="10" name="Picture 9" descr="ex 08-01.jpg"/>
          <p:cNvPicPr>
            <a:picLocks noChangeAspect="1"/>
          </p:cNvPicPr>
          <p:nvPr/>
        </p:nvPicPr>
        <p:blipFill>
          <a:blip r:embed="rId4" cstate="print"/>
          <a:stretch>
            <a:fillRect/>
          </a:stretch>
        </p:blipFill>
        <p:spPr>
          <a:xfrm>
            <a:off x="4038600" y="4086664"/>
            <a:ext cx="3200400" cy="2121408"/>
          </a:xfrm>
          <a:prstGeom prst="rect">
            <a:avLst/>
          </a:prstGeom>
        </p:spPr>
      </p:pic>
      <p:pic>
        <p:nvPicPr>
          <p:cNvPr id="11" name="Picture 10" descr="ex 08-05.jpg"/>
          <p:cNvPicPr>
            <a:picLocks noChangeAspect="1"/>
          </p:cNvPicPr>
          <p:nvPr/>
        </p:nvPicPr>
        <p:blipFill>
          <a:blip r:embed="rId5" cstate="print"/>
          <a:stretch>
            <a:fillRect/>
          </a:stretch>
        </p:blipFill>
        <p:spPr>
          <a:xfrm>
            <a:off x="457200" y="4086664"/>
            <a:ext cx="3200400" cy="2127504"/>
          </a:xfrm>
          <a:prstGeom prst="rect">
            <a:avLst/>
          </a:prstGeom>
        </p:spPr>
      </p:pic>
      <p:pic>
        <p:nvPicPr>
          <p:cNvPr id="12" name="Picture 11" descr="ex 08-07.jpg"/>
          <p:cNvPicPr>
            <a:picLocks noChangeAspect="1"/>
          </p:cNvPicPr>
          <p:nvPr/>
        </p:nvPicPr>
        <p:blipFill>
          <a:blip r:embed="rId6" cstate="print"/>
          <a:stretch>
            <a:fillRect/>
          </a:stretch>
        </p:blipFill>
        <p:spPr>
          <a:xfrm>
            <a:off x="4038600" y="1676400"/>
            <a:ext cx="3200400" cy="2103120"/>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 08-08.jpg"/>
          <p:cNvPicPr>
            <a:picLocks noChangeAspect="1"/>
          </p:cNvPicPr>
          <p:nvPr/>
        </p:nvPicPr>
        <p:blipFill>
          <a:blip r:embed="rId3" cstate="print"/>
          <a:stretch>
            <a:fillRect/>
          </a:stretch>
        </p:blipFill>
        <p:spPr>
          <a:xfrm>
            <a:off x="457200" y="1724464"/>
            <a:ext cx="3200400" cy="2487168"/>
          </a:xfrm>
          <a:prstGeom prst="rect">
            <a:avLst/>
          </a:prstGeom>
        </p:spPr>
      </p:pic>
      <p:sp>
        <p:nvSpPr>
          <p:cNvPr id="8" name="Content Placeholder 2"/>
          <p:cNvSpPr txBox="1">
            <a:spLocks/>
          </p:cNvSpPr>
          <p:nvPr/>
        </p:nvSpPr>
        <p:spPr>
          <a:xfrm>
            <a:off x="457200" y="1219200"/>
            <a:ext cx="39624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1" u="none" strike="noStrike" kern="1200" cap="none" spc="0" normalizeH="0" baseline="0" noProof="0" dirty="0" smtClean="0">
                <a:ln>
                  <a:noFill/>
                </a:ln>
                <a:solidFill>
                  <a:srgbClr val="1F497D"/>
                </a:solidFill>
                <a:effectLst/>
                <a:uLnTx/>
                <a:uFillTx/>
                <a:latin typeface="Century Gothic"/>
                <a:ea typeface="+mn-ea"/>
                <a:cs typeface="Century Gothic"/>
              </a:rPr>
              <a:t>Chapter Images continued</a:t>
            </a:r>
            <a:endParaRPr kumimoji="0" lang="en-US" sz="2000" b="0" i="1" u="none" strike="noStrike" kern="1200" cap="none" spc="0" normalizeH="0" baseline="0" noProof="0" dirty="0">
              <a:ln>
                <a:noFill/>
              </a:ln>
              <a:solidFill>
                <a:srgbClr val="1F497D"/>
              </a:solidFill>
              <a:effectLst/>
              <a:uLnTx/>
              <a:uFillTx/>
              <a:latin typeface="Century Gothic"/>
              <a:ea typeface="+mn-ea"/>
              <a:cs typeface="Century Gothic"/>
            </a:endParaRPr>
          </a:p>
        </p:txBody>
      </p:sp>
      <p:pic>
        <p:nvPicPr>
          <p:cNvPr id="6" name="Picture 5" descr="ex 08-14.jpg"/>
          <p:cNvPicPr>
            <a:picLocks noChangeAspect="1"/>
          </p:cNvPicPr>
          <p:nvPr/>
        </p:nvPicPr>
        <p:blipFill>
          <a:blip r:embed="rId4" cstate="print"/>
          <a:stretch>
            <a:fillRect/>
          </a:stretch>
        </p:blipFill>
        <p:spPr>
          <a:xfrm>
            <a:off x="4038600" y="1724464"/>
            <a:ext cx="3200400" cy="4797552"/>
          </a:xfrm>
          <a:prstGeom prst="rect">
            <a:avLst/>
          </a:prstGeom>
        </p:spPr>
      </p:pic>
      <p:pic>
        <p:nvPicPr>
          <p:cNvPr id="7" name="Picture 6" descr="ex 08-02.jpg"/>
          <p:cNvPicPr>
            <a:picLocks noChangeAspect="1"/>
          </p:cNvPicPr>
          <p:nvPr/>
        </p:nvPicPr>
        <p:blipFill>
          <a:blip r:embed="rId5" cstate="print"/>
          <a:stretch>
            <a:fillRect/>
          </a:stretch>
        </p:blipFill>
        <p:spPr>
          <a:xfrm>
            <a:off x="457200" y="4723696"/>
            <a:ext cx="3200400" cy="179832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143000"/>
            <a:ext cx="8229600" cy="457200"/>
          </a:xfrm>
          <a:prstGeom prst="rect">
            <a:avLst/>
          </a:prstGeom>
        </p:spPr>
        <p:txBody>
          <a:bodyPr>
            <a:noAutofit/>
          </a:bodyPr>
          <a:lstStyle/>
          <a:p>
            <a:pPr>
              <a:buNone/>
            </a:pPr>
            <a:r>
              <a:rPr lang="en-US" sz="2600" b="1" cap="all" dirty="0" smtClean="0">
                <a:solidFill>
                  <a:srgbClr val="005CAB"/>
                </a:solidFill>
                <a:latin typeface="Century Gothic" pitchFamily="34" charset="0"/>
                <a:ea typeface="ＭＳ Ｐゴシック" pitchFamily="34" charset="-128"/>
              </a:rPr>
              <a:t>Customer Concerns about Nutrition</a:t>
            </a:r>
          </a:p>
        </p:txBody>
      </p:sp>
      <p:sp>
        <p:nvSpPr>
          <p:cNvPr id="5" name="TextBox 4"/>
          <p:cNvSpPr txBox="1"/>
          <p:nvPr/>
        </p:nvSpPr>
        <p:spPr>
          <a:xfrm>
            <a:off x="457200" y="1600198"/>
            <a:ext cx="2677336" cy="430887"/>
          </a:xfrm>
          <a:prstGeom prst="rect">
            <a:avLst/>
          </a:prstGeom>
          <a:noFill/>
        </p:spPr>
        <p:txBody>
          <a:bodyPr wrap="none" rtlCol="0">
            <a:spAutoFit/>
          </a:bodyPr>
          <a:lstStyle/>
          <a:p>
            <a:r>
              <a:rPr lang="en-US" sz="2200" b="1" dirty="0" smtClean="0">
                <a:solidFill>
                  <a:srgbClr val="009DDC"/>
                </a:solidFill>
                <a:latin typeface="Century Gothic" pitchFamily="34" charset="0"/>
                <a:ea typeface="ＭＳ Ｐゴシック" pitchFamily="34" charset="-128"/>
              </a:rPr>
              <a:t>Nutrition Is a Trend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x 08-03.jpg"/>
          <p:cNvPicPr>
            <a:picLocks noChangeAspect="1"/>
          </p:cNvPicPr>
          <p:nvPr/>
        </p:nvPicPr>
        <p:blipFill>
          <a:blip r:embed="rId3" cstate="print"/>
          <a:stretch>
            <a:fillRect/>
          </a:stretch>
        </p:blipFill>
        <p:spPr>
          <a:xfrm>
            <a:off x="3505200" y="3876250"/>
            <a:ext cx="5391263" cy="2783630"/>
          </a:xfrm>
          <a:prstGeom prst="rect">
            <a:avLst/>
          </a:prstGeom>
        </p:spPr>
      </p:pic>
      <p:sp>
        <p:nvSpPr>
          <p:cNvPr id="10" name="TextBox 9"/>
          <p:cNvSpPr txBox="1"/>
          <p:nvPr/>
        </p:nvSpPr>
        <p:spPr>
          <a:xfrm>
            <a:off x="457200" y="1526977"/>
            <a:ext cx="2044149" cy="400110"/>
          </a:xfrm>
          <a:prstGeom prst="rect">
            <a:avLst/>
          </a:prstGeom>
          <a:noFill/>
        </p:spPr>
        <p:txBody>
          <a:bodyPr wrap="none" rtlCol="0">
            <a:spAutoFit/>
          </a:bodyPr>
          <a:lstStyle/>
          <a:p>
            <a:pPr>
              <a:buNone/>
            </a:pPr>
            <a:r>
              <a:rPr lang="en-US" sz="2000" dirty="0" smtClean="0">
                <a:solidFill>
                  <a:srgbClr val="3E0081"/>
                </a:solidFill>
                <a:latin typeface="Century Gothic" pitchFamily="34" charset="0"/>
                <a:ea typeface="ＭＳ Ｐゴシック" pitchFamily="34" charset="-128"/>
              </a:rPr>
              <a:t>Menu Planning</a:t>
            </a:r>
          </a:p>
        </p:txBody>
      </p:sp>
      <p:sp>
        <p:nvSpPr>
          <p:cNvPr id="11" name="TextBox 10"/>
          <p:cNvSpPr txBox="1"/>
          <p:nvPr/>
        </p:nvSpPr>
        <p:spPr>
          <a:xfrm>
            <a:off x="457200" y="2198421"/>
            <a:ext cx="2204450" cy="400110"/>
          </a:xfrm>
          <a:prstGeom prst="rect">
            <a:avLst/>
          </a:prstGeom>
          <a:noFill/>
        </p:spPr>
        <p:txBody>
          <a:bodyPr wrap="none" rtlCol="0">
            <a:spAutoFit/>
          </a:bodyPr>
          <a:lstStyle/>
          <a:p>
            <a:pPr>
              <a:buNone/>
            </a:pPr>
            <a:r>
              <a:rPr lang="pt-BR" sz="2000" dirty="0" smtClean="0">
                <a:solidFill>
                  <a:srgbClr val="3E0081"/>
                </a:solidFill>
                <a:latin typeface="Century Gothic" pitchFamily="34" charset="0"/>
                <a:ea typeface="ＭＳ Ｐゴシック" pitchFamily="34" charset="-128"/>
              </a:rPr>
              <a:t>Simple Changes</a:t>
            </a:r>
            <a:endParaRPr lang="en-US" sz="2000" dirty="0" smtClean="0">
              <a:solidFill>
                <a:srgbClr val="3E0081"/>
              </a:solidFill>
              <a:latin typeface="Century Gothic" pitchFamily="34" charset="0"/>
              <a:ea typeface="ＭＳ Ｐゴシック" pitchFamily="34" charset="-128"/>
            </a:endParaRPr>
          </a:p>
        </p:txBody>
      </p:sp>
      <p:sp>
        <p:nvSpPr>
          <p:cNvPr id="12" name="TextBox 11"/>
          <p:cNvSpPr txBox="1"/>
          <p:nvPr/>
        </p:nvSpPr>
        <p:spPr>
          <a:xfrm>
            <a:off x="457200" y="1143000"/>
            <a:ext cx="8229600" cy="430887"/>
          </a:xfrm>
          <a:prstGeom prst="rect">
            <a:avLst/>
          </a:prstGeom>
          <a:noFill/>
        </p:spPr>
        <p:txBody>
          <a:bodyPr wrap="square" rtlCol="0">
            <a:spAutoFit/>
          </a:bodyPr>
          <a:lstStyle/>
          <a:p>
            <a:r>
              <a:rPr lang="en-US" sz="2200" b="1" dirty="0" smtClean="0">
                <a:solidFill>
                  <a:srgbClr val="009DDC"/>
                </a:solidFill>
                <a:latin typeface="Century Gothic" pitchFamily="34" charset="0"/>
                <a:ea typeface="ＭＳ Ｐゴシック" pitchFamily="34" charset="-128"/>
              </a:rPr>
              <a:t>Planning for Nutrition Concerns</a:t>
            </a:r>
          </a:p>
        </p:txBody>
      </p:sp>
      <p:sp>
        <p:nvSpPr>
          <p:cNvPr id="13" name="TextBox 12"/>
          <p:cNvSpPr txBox="1"/>
          <p:nvPr/>
        </p:nvSpPr>
        <p:spPr>
          <a:xfrm>
            <a:off x="457200" y="2869865"/>
            <a:ext cx="3905236" cy="400110"/>
          </a:xfrm>
          <a:prstGeom prst="rect">
            <a:avLst/>
          </a:prstGeom>
          <a:noFill/>
        </p:spPr>
        <p:txBody>
          <a:bodyPr wrap="none" rtlCol="0">
            <a:spAutoFit/>
          </a:bodyPr>
          <a:lstStyle/>
          <a:p>
            <a:pPr>
              <a:buNone/>
            </a:pPr>
            <a:r>
              <a:rPr lang="en-US" sz="2000" dirty="0" smtClean="0">
                <a:solidFill>
                  <a:srgbClr val="3E0081"/>
                </a:solidFill>
                <a:latin typeface="Century Gothic" pitchFamily="34" charset="0"/>
                <a:ea typeface="ＭＳ Ｐゴシック" pitchFamily="34" charset="-128"/>
              </a:rPr>
              <a:t>Nutritional Content of Recipes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457200" y="1143000"/>
            <a:ext cx="8229600" cy="457200"/>
          </a:xfrm>
          <a:prstGeom prst="rect">
            <a:avLst/>
          </a:prstGeom>
        </p:spPr>
        <p:txBody>
          <a:bodyPr>
            <a:noAutofit/>
          </a:bodyPr>
          <a:lstStyle/>
          <a:p>
            <a:pPr marL="342900" indent="-342900">
              <a:spcBef>
                <a:spcPct val="20000"/>
              </a:spcBef>
            </a:pPr>
            <a:r>
              <a:rPr lang="en-US" sz="2600" b="1" cap="all" dirty="0" smtClean="0">
                <a:solidFill>
                  <a:srgbClr val="005CAB"/>
                </a:solidFill>
                <a:latin typeface="Century Gothic" pitchFamily="34" charset="0"/>
                <a:ea typeface="ＭＳ Ｐゴシック" pitchFamily="34" charset="-128"/>
              </a:rPr>
              <a:t>Truth-in-Menu Concerns</a:t>
            </a:r>
            <a:endParaRPr kumimoji="0" lang="en-US" sz="2162" b="1" i="0" u="none" strike="noStrike" kern="1200" cap="none" spc="0" normalizeH="0" baseline="0" noProof="0" dirty="0" smtClean="0">
              <a:ln>
                <a:noFill/>
              </a:ln>
              <a:solidFill>
                <a:srgbClr val="B5121B"/>
              </a:solidFill>
              <a:effectLst/>
              <a:uLnTx/>
              <a:uFillTx/>
              <a:latin typeface="Century Gothic" pitchFamily="34" charset="0"/>
              <a:ea typeface="ＭＳ Ｐゴシック" pitchFamily="34" charset="-128"/>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x 08-04.jpg"/>
          <p:cNvPicPr>
            <a:picLocks noChangeAspect="1"/>
          </p:cNvPicPr>
          <p:nvPr/>
        </p:nvPicPr>
        <p:blipFill>
          <a:blip r:embed="rId3" cstate="print"/>
          <a:stretch>
            <a:fillRect/>
          </a:stretch>
        </p:blipFill>
        <p:spPr>
          <a:xfrm>
            <a:off x="5334000" y="1802897"/>
            <a:ext cx="3480469" cy="4827675"/>
          </a:xfrm>
          <a:prstGeom prst="rect">
            <a:avLst/>
          </a:prstGeom>
        </p:spPr>
      </p:pic>
      <p:sp>
        <p:nvSpPr>
          <p:cNvPr id="6" name="Content Placeholder 3"/>
          <p:cNvSpPr txBox="1">
            <a:spLocks/>
          </p:cNvSpPr>
          <p:nvPr/>
        </p:nvSpPr>
        <p:spPr>
          <a:xfrm>
            <a:off x="457200" y="1143000"/>
            <a:ext cx="8229600" cy="457200"/>
          </a:xfrm>
          <a:prstGeom prst="rect">
            <a:avLst/>
          </a:prstGeom>
        </p:spPr>
        <p:txBody>
          <a:bodyPr>
            <a:noAutofit/>
          </a:bodyPr>
          <a:lstStyle/>
          <a:p>
            <a:pPr>
              <a:buNone/>
            </a:pPr>
            <a:r>
              <a:rPr lang="en-US" sz="2600" b="1" cap="all" dirty="0" smtClean="0">
                <a:solidFill>
                  <a:srgbClr val="005CAB"/>
                </a:solidFill>
                <a:latin typeface="Century Gothic" pitchFamily="34" charset="0"/>
                <a:ea typeface="ＭＳ Ｐゴシック" pitchFamily="34" charset="-128"/>
              </a:rPr>
              <a:t>Allergies and the Menu</a:t>
            </a:r>
          </a:p>
        </p:txBody>
      </p:sp>
      <p:sp>
        <p:nvSpPr>
          <p:cNvPr id="7" name="TextBox 6"/>
          <p:cNvSpPr txBox="1"/>
          <p:nvPr/>
        </p:nvSpPr>
        <p:spPr>
          <a:xfrm>
            <a:off x="457200" y="1600198"/>
            <a:ext cx="3379451" cy="430887"/>
          </a:xfrm>
          <a:prstGeom prst="rect">
            <a:avLst/>
          </a:prstGeom>
          <a:noFill/>
        </p:spPr>
        <p:txBody>
          <a:bodyPr wrap="none" rtlCol="0">
            <a:spAutoFit/>
          </a:bodyPr>
          <a:lstStyle/>
          <a:p>
            <a:r>
              <a:rPr lang="en-US" sz="2200" b="1" dirty="0" smtClean="0">
                <a:solidFill>
                  <a:srgbClr val="009DDC"/>
                </a:solidFill>
                <a:latin typeface="Century Gothic" pitchFamily="34" charset="0"/>
                <a:ea typeface="ＭＳ Ｐゴシック" pitchFamily="34" charset="-128"/>
              </a:rPr>
              <a:t>Basics of Food Allergies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x 08-06.jpg"/>
          <p:cNvPicPr>
            <a:picLocks noChangeAspect="1"/>
          </p:cNvPicPr>
          <p:nvPr/>
        </p:nvPicPr>
        <p:blipFill>
          <a:blip r:embed="rId3" cstate="print"/>
          <a:stretch>
            <a:fillRect/>
          </a:stretch>
        </p:blipFill>
        <p:spPr>
          <a:xfrm>
            <a:off x="6172200" y="1219200"/>
            <a:ext cx="1322103" cy="5486400"/>
          </a:xfrm>
          <a:prstGeom prst="rect">
            <a:avLst/>
          </a:prstGeom>
        </p:spPr>
      </p:pic>
      <p:sp>
        <p:nvSpPr>
          <p:cNvPr id="7" name="TextBox 6"/>
          <p:cNvSpPr txBox="1"/>
          <p:nvPr/>
        </p:nvSpPr>
        <p:spPr>
          <a:xfrm>
            <a:off x="457200" y="1526977"/>
            <a:ext cx="2140330" cy="400110"/>
          </a:xfrm>
          <a:prstGeom prst="rect">
            <a:avLst/>
          </a:prstGeom>
          <a:noFill/>
        </p:spPr>
        <p:txBody>
          <a:bodyPr wrap="none" rtlCol="0">
            <a:spAutoFit/>
          </a:bodyPr>
          <a:lstStyle/>
          <a:p>
            <a:pPr>
              <a:buNone/>
            </a:pPr>
            <a:r>
              <a:rPr lang="en-US" sz="2000" dirty="0" smtClean="0">
                <a:solidFill>
                  <a:srgbClr val="3E0081"/>
                </a:solidFill>
                <a:latin typeface="Century Gothic" pitchFamily="34" charset="0"/>
                <a:ea typeface="ＭＳ Ｐゴシック" pitchFamily="34" charset="-128"/>
              </a:rPr>
              <a:t>Reduce Liability</a:t>
            </a:r>
          </a:p>
        </p:txBody>
      </p:sp>
      <p:sp>
        <p:nvSpPr>
          <p:cNvPr id="10" name="TextBox 9"/>
          <p:cNvSpPr txBox="1"/>
          <p:nvPr/>
        </p:nvSpPr>
        <p:spPr>
          <a:xfrm>
            <a:off x="457200" y="2198421"/>
            <a:ext cx="5210081" cy="400110"/>
          </a:xfrm>
          <a:prstGeom prst="rect">
            <a:avLst/>
          </a:prstGeom>
          <a:noFill/>
        </p:spPr>
        <p:txBody>
          <a:bodyPr wrap="none" rtlCol="0">
            <a:spAutoFit/>
          </a:bodyPr>
          <a:lstStyle/>
          <a:p>
            <a:pPr>
              <a:buNone/>
            </a:pPr>
            <a:r>
              <a:rPr lang="pt-BR" sz="2000" dirty="0" smtClean="0">
                <a:solidFill>
                  <a:srgbClr val="3E0081"/>
                </a:solidFill>
                <a:latin typeface="Century Gothic" pitchFamily="34" charset="0"/>
                <a:ea typeface="ＭＳ Ｐゴシック" pitchFamily="34" charset="-128"/>
              </a:rPr>
              <a:t>Consider Customer Ordering Procedures</a:t>
            </a:r>
            <a:endParaRPr lang="en-US" sz="2000" dirty="0" smtClean="0">
              <a:solidFill>
                <a:srgbClr val="3E0081"/>
              </a:solidFill>
              <a:latin typeface="Century Gothic" pitchFamily="34" charset="0"/>
              <a:ea typeface="ＭＳ Ｐゴシック" pitchFamily="34" charset="-128"/>
            </a:endParaRPr>
          </a:p>
        </p:txBody>
      </p:sp>
      <p:sp>
        <p:nvSpPr>
          <p:cNvPr id="11" name="TextBox 10"/>
          <p:cNvSpPr txBox="1"/>
          <p:nvPr/>
        </p:nvSpPr>
        <p:spPr>
          <a:xfrm>
            <a:off x="457200" y="1143000"/>
            <a:ext cx="8229600" cy="430887"/>
          </a:xfrm>
          <a:prstGeom prst="rect">
            <a:avLst/>
          </a:prstGeom>
          <a:noFill/>
        </p:spPr>
        <p:txBody>
          <a:bodyPr wrap="square" rtlCol="0">
            <a:spAutoFit/>
          </a:bodyPr>
          <a:lstStyle/>
          <a:p>
            <a:r>
              <a:rPr lang="en-US" sz="2200" b="1" dirty="0" smtClean="0">
                <a:solidFill>
                  <a:srgbClr val="009DDC"/>
                </a:solidFill>
                <a:latin typeface="Century Gothic" pitchFamily="34" charset="0"/>
                <a:ea typeface="ＭＳ Ｐゴシック" pitchFamily="34" charset="-128"/>
              </a:rPr>
              <a:t>Create a Management Plan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143000"/>
            <a:ext cx="8229600" cy="430887"/>
          </a:xfrm>
          <a:prstGeom prst="rect">
            <a:avLst/>
          </a:prstGeom>
          <a:noFill/>
        </p:spPr>
        <p:txBody>
          <a:bodyPr wrap="none" rtlCol="0">
            <a:spAutoFit/>
          </a:bodyPr>
          <a:lstStyle/>
          <a:p>
            <a:r>
              <a:rPr lang="en-US" sz="2200" b="1" dirty="0" smtClean="0">
                <a:solidFill>
                  <a:srgbClr val="009DDC"/>
                </a:solidFill>
                <a:latin typeface="Century Gothic" pitchFamily="34" charset="0"/>
                <a:ea typeface="ＭＳ Ｐゴシック" pitchFamily="34" charset="-128"/>
              </a:rPr>
              <a:t>More about the Manager’s Role</a:t>
            </a:r>
          </a:p>
        </p:txBody>
      </p:sp>
      <p:sp>
        <p:nvSpPr>
          <p:cNvPr id="7" name="TextBox 6"/>
          <p:cNvSpPr txBox="1"/>
          <p:nvPr/>
        </p:nvSpPr>
        <p:spPr>
          <a:xfrm>
            <a:off x="457200" y="2163082"/>
            <a:ext cx="8229600" cy="430887"/>
          </a:xfrm>
          <a:prstGeom prst="rect">
            <a:avLst/>
          </a:prstGeom>
          <a:noFill/>
        </p:spPr>
        <p:txBody>
          <a:bodyPr wrap="square" rtlCol="0">
            <a:spAutoFit/>
          </a:bodyPr>
          <a:lstStyle/>
          <a:p>
            <a:r>
              <a:rPr lang="en-US" sz="2200" b="1" dirty="0" smtClean="0">
                <a:solidFill>
                  <a:srgbClr val="009DDC"/>
                </a:solidFill>
                <a:latin typeface="Century Gothic" pitchFamily="34" charset="0"/>
                <a:ea typeface="ＭＳ Ｐゴシック" pitchFamily="34" charset="-128"/>
              </a:rPr>
              <a:t>More about the Servers’ Role</a:t>
            </a:r>
          </a:p>
        </p:txBody>
      </p:sp>
      <p:sp>
        <p:nvSpPr>
          <p:cNvPr id="9" name="TextBox 8"/>
          <p:cNvSpPr txBox="1"/>
          <p:nvPr/>
        </p:nvSpPr>
        <p:spPr>
          <a:xfrm>
            <a:off x="457200" y="3183164"/>
            <a:ext cx="8229600" cy="430887"/>
          </a:xfrm>
          <a:prstGeom prst="rect">
            <a:avLst/>
          </a:prstGeom>
          <a:noFill/>
        </p:spPr>
        <p:txBody>
          <a:bodyPr wrap="square" rtlCol="0">
            <a:spAutoFit/>
          </a:bodyPr>
          <a:lstStyle/>
          <a:p>
            <a:r>
              <a:rPr lang="en-US" sz="2200" b="1" dirty="0" smtClean="0">
                <a:solidFill>
                  <a:srgbClr val="009DDC"/>
                </a:solidFill>
                <a:latin typeface="Century Gothic" pitchFamily="34" charset="0"/>
                <a:ea typeface="ＭＳ Ｐゴシック" pitchFamily="34" charset="-128"/>
              </a:rPr>
              <a:t>More about the Chef’s Role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143000"/>
            <a:ext cx="8229600" cy="457200"/>
          </a:xfrm>
          <a:prstGeom prst="rect">
            <a:avLst/>
          </a:prstGeom>
        </p:spPr>
        <p:txBody>
          <a:bodyPr>
            <a:noAutofit/>
          </a:bodyPr>
          <a:lstStyle/>
          <a:p>
            <a:pPr>
              <a:buNone/>
            </a:pPr>
            <a:r>
              <a:rPr lang="en-US" sz="2600" b="1" cap="all" dirty="0" smtClean="0">
                <a:solidFill>
                  <a:srgbClr val="005CAB"/>
                </a:solidFill>
                <a:latin typeface="Century Gothic" pitchFamily="34" charset="0"/>
                <a:ea typeface="ＭＳ Ｐゴシック" pitchFamily="34" charset="-128"/>
              </a:rPr>
              <a:t>Responsible Service of Alcoholic Beverages</a:t>
            </a:r>
          </a:p>
        </p:txBody>
      </p:sp>
      <p:sp>
        <p:nvSpPr>
          <p:cNvPr id="5" name="TextBox 4"/>
          <p:cNvSpPr txBox="1"/>
          <p:nvPr/>
        </p:nvSpPr>
        <p:spPr>
          <a:xfrm>
            <a:off x="457200" y="1600198"/>
            <a:ext cx="4926349" cy="430887"/>
          </a:xfrm>
          <a:prstGeom prst="rect">
            <a:avLst/>
          </a:prstGeom>
          <a:noFill/>
        </p:spPr>
        <p:txBody>
          <a:bodyPr wrap="none" rtlCol="0">
            <a:spAutoFit/>
          </a:bodyPr>
          <a:lstStyle/>
          <a:p>
            <a:r>
              <a:rPr lang="en-US" sz="2200" b="1" dirty="0" smtClean="0">
                <a:solidFill>
                  <a:srgbClr val="009DDC"/>
                </a:solidFill>
                <a:latin typeface="Century Gothic" pitchFamily="34" charset="0"/>
                <a:ea typeface="ＭＳ Ｐゴシック" pitchFamily="34" charset="-128"/>
              </a:rPr>
              <a:t>Alcoholic Beverages and the Body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2792</TotalTime>
  <Words>999</Words>
  <Application>Microsoft Office PowerPoint</Application>
  <PresentationFormat>On-screen Show (4:3)</PresentationFormat>
  <Paragraphs>91</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k.santosh</dc:creator>
  <cp:lastModifiedBy>sh.sanjeev</cp:lastModifiedBy>
  <cp:revision>929</cp:revision>
  <dcterms:created xsi:type="dcterms:W3CDTF">2012-08-04T21:45:51Z</dcterms:created>
  <dcterms:modified xsi:type="dcterms:W3CDTF">2012-08-18T10:27:22Z</dcterms:modified>
</cp:coreProperties>
</file>